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4"/>
  </p:notesMasterIdLst>
  <p:sldIdLst>
    <p:sldId id="271" r:id="rId2"/>
    <p:sldId id="295" r:id="rId3"/>
    <p:sldId id="296" r:id="rId4"/>
    <p:sldId id="303" r:id="rId5"/>
    <p:sldId id="298" r:id="rId6"/>
    <p:sldId id="297" r:id="rId7"/>
    <p:sldId id="301" r:id="rId8"/>
    <p:sldId id="300" r:id="rId9"/>
    <p:sldId id="270" r:id="rId10"/>
    <p:sldId id="285" r:id="rId11"/>
    <p:sldId id="256" r:id="rId12"/>
    <p:sldId id="268" r:id="rId13"/>
    <p:sldId id="264" r:id="rId14"/>
    <p:sldId id="265" r:id="rId15"/>
    <p:sldId id="302" r:id="rId16"/>
    <p:sldId id="266" r:id="rId17"/>
    <p:sldId id="267" r:id="rId18"/>
    <p:sldId id="281" r:id="rId19"/>
    <p:sldId id="272" r:id="rId20"/>
    <p:sldId id="273" r:id="rId21"/>
    <p:sldId id="274" r:id="rId22"/>
    <p:sldId id="282" r:id="rId23"/>
    <p:sldId id="275" r:id="rId24"/>
    <p:sldId id="276" r:id="rId25"/>
    <p:sldId id="277" r:id="rId26"/>
    <p:sldId id="278" r:id="rId27"/>
    <p:sldId id="279" r:id="rId28"/>
    <p:sldId id="280" r:id="rId29"/>
    <p:sldId id="269" r:id="rId30"/>
    <p:sldId id="263" r:id="rId31"/>
    <p:sldId id="257" r:id="rId32"/>
    <p:sldId id="258" r:id="rId33"/>
    <p:sldId id="284" r:id="rId34"/>
    <p:sldId id="283" r:id="rId35"/>
    <p:sldId id="287" r:id="rId36"/>
    <p:sldId id="288" r:id="rId37"/>
    <p:sldId id="289" r:id="rId38"/>
    <p:sldId id="262" r:id="rId39"/>
    <p:sldId id="290" r:id="rId40"/>
    <p:sldId id="291" r:id="rId41"/>
    <p:sldId id="292" r:id="rId42"/>
    <p:sldId id="293" r:id="rId4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57CE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91581"/>
  </p:normalViewPr>
  <p:slideViewPr>
    <p:cSldViewPr snapToGrid="0" snapToObjects="1">
      <p:cViewPr varScale="1">
        <p:scale>
          <a:sx n="70" d="100"/>
          <a:sy n="70" d="100"/>
        </p:scale>
        <p:origin x="119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lvatore Arcidiacono" userId="8046d463-fef0-4690-bdd7-744398acfe39" providerId="ADAL" clId="{EA21489B-D758-AA44-B87A-4F8123D0FF14}"/>
    <pc:docChg chg="modSld">
      <pc:chgData name="Salvatore Arcidiacono" userId="8046d463-fef0-4690-bdd7-744398acfe39" providerId="ADAL" clId="{EA21489B-D758-AA44-B87A-4F8123D0FF14}" dt="2021-03-17T10:47:56.286" v="20"/>
      <pc:docMkLst>
        <pc:docMk/>
      </pc:docMkLst>
      <pc:sldChg chg="addSp modSp mod">
        <pc:chgData name="Salvatore Arcidiacono" userId="8046d463-fef0-4690-bdd7-744398acfe39" providerId="ADAL" clId="{EA21489B-D758-AA44-B87A-4F8123D0FF14}" dt="2021-03-17T10:47:11.762" v="10"/>
        <pc:sldMkLst>
          <pc:docMk/>
          <pc:sldMk cId="1138023248" sldId="264"/>
        </pc:sldMkLst>
        <pc:spChg chg="mod">
          <ac:chgData name="Salvatore Arcidiacono" userId="8046d463-fef0-4690-bdd7-744398acfe39" providerId="ADAL" clId="{EA21489B-D758-AA44-B87A-4F8123D0FF14}" dt="2021-03-17T10:47:04.572" v="8" actId="1076"/>
          <ac:spMkLst>
            <pc:docMk/>
            <pc:sldMk cId="1138023248" sldId="264"/>
            <ac:spMk id="2" creationId="{00000000-0000-0000-0000-000000000000}"/>
          </ac:spMkLst>
        </pc:spChg>
        <pc:spChg chg="mod">
          <ac:chgData name="Salvatore Arcidiacono" userId="8046d463-fef0-4690-bdd7-744398acfe39" providerId="ADAL" clId="{EA21489B-D758-AA44-B87A-4F8123D0FF14}" dt="2021-03-17T10:47:09.567" v="9" actId="1076"/>
          <ac:spMkLst>
            <pc:docMk/>
            <pc:sldMk cId="1138023248" sldId="264"/>
            <ac:spMk id="3" creationId="{00000000-0000-0000-0000-000000000000}"/>
          </ac:spMkLst>
        </pc:spChg>
        <pc:spChg chg="add mod">
          <ac:chgData name="Salvatore Arcidiacono" userId="8046d463-fef0-4690-bdd7-744398acfe39" providerId="ADAL" clId="{EA21489B-D758-AA44-B87A-4F8123D0FF14}" dt="2021-03-17T10:47:11.762" v="10"/>
          <ac:spMkLst>
            <pc:docMk/>
            <pc:sldMk cId="1138023248" sldId="264"/>
            <ac:spMk id="5" creationId="{A451591B-CD20-DB4B-8958-CF6BAAC49FD9}"/>
          </ac:spMkLst>
        </pc:spChg>
      </pc:sldChg>
      <pc:sldChg chg="addSp modSp mod">
        <pc:chgData name="Salvatore Arcidiacono" userId="8046d463-fef0-4690-bdd7-744398acfe39" providerId="ADAL" clId="{EA21489B-D758-AA44-B87A-4F8123D0FF14}" dt="2021-03-17T10:47:42.215" v="18" actId="1076"/>
        <pc:sldMkLst>
          <pc:docMk/>
          <pc:sldMk cId="236675570" sldId="265"/>
        </pc:sldMkLst>
        <pc:spChg chg="mod">
          <ac:chgData name="Salvatore Arcidiacono" userId="8046d463-fef0-4690-bdd7-744398acfe39" providerId="ADAL" clId="{EA21489B-D758-AA44-B87A-4F8123D0FF14}" dt="2021-03-17T10:47:34.194" v="16" actId="1076"/>
          <ac:spMkLst>
            <pc:docMk/>
            <pc:sldMk cId="236675570" sldId="265"/>
            <ac:spMk id="2" creationId="{00000000-0000-0000-0000-000000000000}"/>
          </ac:spMkLst>
        </pc:spChg>
        <pc:spChg chg="mod">
          <ac:chgData name="Salvatore Arcidiacono" userId="8046d463-fef0-4690-bdd7-744398acfe39" providerId="ADAL" clId="{EA21489B-D758-AA44-B87A-4F8123D0FF14}" dt="2021-03-17T10:47:37.400" v="17" actId="1076"/>
          <ac:spMkLst>
            <pc:docMk/>
            <pc:sldMk cId="236675570" sldId="265"/>
            <ac:spMk id="3" creationId="{00000000-0000-0000-0000-000000000000}"/>
          </ac:spMkLst>
        </pc:spChg>
        <pc:spChg chg="mod">
          <ac:chgData name="Salvatore Arcidiacono" userId="8046d463-fef0-4690-bdd7-744398acfe39" providerId="ADAL" clId="{EA21489B-D758-AA44-B87A-4F8123D0FF14}" dt="2021-03-17T10:47:25.217" v="13" actId="1076"/>
          <ac:spMkLst>
            <pc:docMk/>
            <pc:sldMk cId="236675570" sldId="265"/>
            <ac:spMk id="6" creationId="{00000000-0000-0000-0000-000000000000}"/>
          </ac:spMkLst>
        </pc:spChg>
        <pc:spChg chg="mod">
          <ac:chgData name="Salvatore Arcidiacono" userId="8046d463-fef0-4690-bdd7-744398acfe39" providerId="ADAL" clId="{EA21489B-D758-AA44-B87A-4F8123D0FF14}" dt="2021-03-17T10:47:42.215" v="18" actId="1076"/>
          <ac:spMkLst>
            <pc:docMk/>
            <pc:sldMk cId="236675570" sldId="265"/>
            <ac:spMk id="7" creationId="{00000000-0000-0000-0000-000000000000}"/>
          </ac:spMkLst>
        </pc:spChg>
        <pc:spChg chg="add mod">
          <ac:chgData name="Salvatore Arcidiacono" userId="8046d463-fef0-4690-bdd7-744398acfe39" providerId="ADAL" clId="{EA21489B-D758-AA44-B87A-4F8123D0FF14}" dt="2021-03-17T10:47:21.725" v="12"/>
          <ac:spMkLst>
            <pc:docMk/>
            <pc:sldMk cId="236675570" sldId="265"/>
            <ac:spMk id="8" creationId="{6BD58E6B-2ECD-F940-A154-283C778123B2}"/>
          </ac:spMkLst>
        </pc:spChg>
      </pc:sldChg>
      <pc:sldChg chg="addSp modSp mod">
        <pc:chgData name="Salvatore Arcidiacono" userId="8046d463-fef0-4690-bdd7-744398acfe39" providerId="ADAL" clId="{EA21489B-D758-AA44-B87A-4F8123D0FF14}" dt="2021-03-17T10:47:56.286" v="20"/>
        <pc:sldMkLst>
          <pc:docMk/>
          <pc:sldMk cId="1270989217" sldId="266"/>
        </pc:sldMkLst>
        <pc:spChg chg="mod">
          <ac:chgData name="Salvatore Arcidiacono" userId="8046d463-fef0-4690-bdd7-744398acfe39" providerId="ADAL" clId="{EA21489B-D758-AA44-B87A-4F8123D0FF14}" dt="2021-03-17T10:47:54.118" v="19" actId="1076"/>
          <ac:spMkLst>
            <pc:docMk/>
            <pc:sldMk cId="1270989217" sldId="266"/>
            <ac:spMk id="2" creationId="{00000000-0000-0000-0000-000000000000}"/>
          </ac:spMkLst>
        </pc:spChg>
        <pc:spChg chg="mod">
          <ac:chgData name="Salvatore Arcidiacono" userId="8046d463-fef0-4690-bdd7-744398acfe39" providerId="ADAL" clId="{EA21489B-D758-AA44-B87A-4F8123D0FF14}" dt="2021-03-17T10:47:54.118" v="19" actId="1076"/>
          <ac:spMkLst>
            <pc:docMk/>
            <pc:sldMk cId="1270989217" sldId="266"/>
            <ac:spMk id="3" creationId="{00000000-0000-0000-0000-000000000000}"/>
          </ac:spMkLst>
        </pc:spChg>
        <pc:spChg chg="add mod">
          <ac:chgData name="Salvatore Arcidiacono" userId="8046d463-fef0-4690-bdd7-744398acfe39" providerId="ADAL" clId="{EA21489B-D758-AA44-B87A-4F8123D0FF14}" dt="2021-03-17T10:47:56.286" v="20"/>
          <ac:spMkLst>
            <pc:docMk/>
            <pc:sldMk cId="1270989217" sldId="266"/>
            <ac:spMk id="5" creationId="{57F0D5A3-4137-7C46-994F-82267E913FCD}"/>
          </ac:spMkLst>
        </pc:spChg>
      </pc:sldChg>
      <pc:sldChg chg="addSp modSp mod">
        <pc:chgData name="Salvatore Arcidiacono" userId="8046d463-fef0-4690-bdd7-744398acfe39" providerId="ADAL" clId="{EA21489B-D758-AA44-B87A-4F8123D0FF14}" dt="2021-03-17T10:46:40.360" v="2"/>
        <pc:sldMkLst>
          <pc:docMk/>
          <pc:sldMk cId="2141573031" sldId="268"/>
        </pc:sldMkLst>
        <pc:spChg chg="add mod">
          <ac:chgData name="Salvatore Arcidiacono" userId="8046d463-fef0-4690-bdd7-744398acfe39" providerId="ADAL" clId="{EA21489B-D758-AA44-B87A-4F8123D0FF14}" dt="2021-03-17T10:46:40.360" v="2"/>
          <ac:spMkLst>
            <pc:docMk/>
            <pc:sldMk cId="2141573031" sldId="268"/>
            <ac:spMk id="5" creationId="{950C1DDD-A20A-F64B-BE92-67D452844995}"/>
          </ac:spMkLst>
        </pc:spChg>
        <pc:spChg chg="mod">
          <ac:chgData name="Salvatore Arcidiacono" userId="8046d463-fef0-4690-bdd7-744398acfe39" providerId="ADAL" clId="{EA21489B-D758-AA44-B87A-4F8123D0FF14}" dt="2021-03-17T10:46:40.046" v="1" actId="1076"/>
          <ac:spMkLst>
            <pc:docMk/>
            <pc:sldMk cId="2141573031" sldId="268"/>
            <ac:spMk id="6" creationId="{00000000-0000-0000-0000-000000000000}"/>
          </ac:spMkLst>
        </pc:spChg>
      </pc:sldChg>
      <pc:sldChg chg="mod modShow">
        <pc:chgData name="Salvatore Arcidiacono" userId="8046d463-fef0-4690-bdd7-744398acfe39" providerId="ADAL" clId="{EA21489B-D758-AA44-B87A-4F8123D0FF14}" dt="2021-03-17T10:46:29.604" v="0" actId="729"/>
        <pc:sldMkLst>
          <pc:docMk/>
          <pc:sldMk cId="2679531715" sldId="285"/>
        </pc:sldMkLst>
      </pc:sldChg>
    </pc:docChg>
  </pc:docChgLst>
  <pc:docChgLst>
    <pc:chgData name="Salvatore Arcidiacono" userId="8046d463-fef0-4690-bdd7-744398acfe39" providerId="ADAL" clId="{99206248-9717-374A-B687-BA273AD51D93}"/>
    <pc:docChg chg="addSld modSld">
      <pc:chgData name="Salvatore Arcidiacono" userId="8046d463-fef0-4690-bdd7-744398acfe39" providerId="ADAL" clId="{99206248-9717-374A-B687-BA273AD51D93}" dt="2021-08-03T16:14:13.964" v="197" actId="20577"/>
      <pc:docMkLst>
        <pc:docMk/>
      </pc:docMkLst>
      <pc:sldChg chg="modSp new mod">
        <pc:chgData name="Salvatore Arcidiacono" userId="8046d463-fef0-4690-bdd7-744398acfe39" providerId="ADAL" clId="{99206248-9717-374A-B687-BA273AD51D93}" dt="2021-08-03T16:14:13.964" v="197" actId="20577"/>
        <pc:sldMkLst>
          <pc:docMk/>
          <pc:sldMk cId="3308026247" sldId="294"/>
        </pc:sldMkLst>
        <pc:spChg chg="mod">
          <ac:chgData name="Salvatore Arcidiacono" userId="8046d463-fef0-4690-bdd7-744398acfe39" providerId="ADAL" clId="{99206248-9717-374A-B687-BA273AD51D93}" dt="2021-08-03T16:14:13.964" v="197" actId="20577"/>
          <ac:spMkLst>
            <pc:docMk/>
            <pc:sldMk cId="3308026247" sldId="294"/>
            <ac:spMk id="3" creationId="{0BD37770-218F-7948-B5A4-ABF68F31941E}"/>
          </ac:spMkLst>
        </pc:sp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ata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4" Type="http://schemas.openxmlformats.org/officeDocument/2006/relationships/image" Target="../media/image1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C238B0-1A3A-41AE-98B0-FB3511311927}"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11CEB0EF-D77E-4B06-915E-902D70201124}">
      <dgm:prSet/>
      <dgm:spPr/>
      <dgm:t>
        <a:bodyPr/>
        <a:lstStyle/>
        <a:p>
          <a:r>
            <a:rPr lang="it-IT"/>
            <a:t>Attività e tecnica della raccolta e della definizione dei vocaboli; attività che ha per oggetto la realizzazione di dizionari </a:t>
          </a:r>
          <a:endParaRPr lang="en-US"/>
        </a:p>
      </dgm:t>
    </dgm:pt>
    <dgm:pt modelId="{522200F1-81EA-4004-ACB9-ED7962A7DA1B}" type="parTrans" cxnId="{0C60610D-B626-427D-8D7D-FABD2855FB7C}">
      <dgm:prSet/>
      <dgm:spPr/>
      <dgm:t>
        <a:bodyPr/>
        <a:lstStyle/>
        <a:p>
          <a:endParaRPr lang="en-US"/>
        </a:p>
      </dgm:t>
    </dgm:pt>
    <dgm:pt modelId="{D269799F-8C0F-4831-9B4B-9DAC513EC969}" type="sibTrans" cxnId="{0C60610D-B626-427D-8D7D-FABD2855FB7C}">
      <dgm:prSet/>
      <dgm:spPr/>
      <dgm:t>
        <a:bodyPr/>
        <a:lstStyle/>
        <a:p>
          <a:endParaRPr lang="en-US"/>
        </a:p>
      </dgm:t>
    </dgm:pt>
    <dgm:pt modelId="{E7B953AF-0781-49FE-9BB7-501402668058}">
      <dgm:prSet/>
      <dgm:spPr/>
      <dgm:t>
        <a:bodyPr/>
        <a:lstStyle/>
        <a:p>
          <a:r>
            <a:rPr lang="it-IT"/>
            <a:t>attenzione: lessicografia ≠ lessicologia (studio del sistema lessicale di una o più lingue)</a:t>
          </a:r>
          <a:endParaRPr lang="en-US"/>
        </a:p>
      </dgm:t>
    </dgm:pt>
    <dgm:pt modelId="{805E4675-CD01-4496-9091-0188ABD21F0C}" type="parTrans" cxnId="{B4AF6F4A-CB48-47A2-A47D-BD8E15F726B7}">
      <dgm:prSet/>
      <dgm:spPr/>
      <dgm:t>
        <a:bodyPr/>
        <a:lstStyle/>
        <a:p>
          <a:endParaRPr lang="en-US"/>
        </a:p>
      </dgm:t>
    </dgm:pt>
    <dgm:pt modelId="{DBAB8317-9E2C-4903-B467-3D97F4066EBE}" type="sibTrans" cxnId="{B4AF6F4A-CB48-47A2-A47D-BD8E15F726B7}">
      <dgm:prSet/>
      <dgm:spPr/>
      <dgm:t>
        <a:bodyPr/>
        <a:lstStyle/>
        <a:p>
          <a:endParaRPr lang="en-US"/>
        </a:p>
      </dgm:t>
    </dgm:pt>
    <dgm:pt modelId="{7868AD31-F51A-A34E-BBA1-10CE04162FE9}" type="pres">
      <dgm:prSet presAssocID="{19C238B0-1A3A-41AE-98B0-FB3511311927}" presName="linear" presStyleCnt="0">
        <dgm:presLayoutVars>
          <dgm:animLvl val="lvl"/>
          <dgm:resizeHandles val="exact"/>
        </dgm:presLayoutVars>
      </dgm:prSet>
      <dgm:spPr/>
    </dgm:pt>
    <dgm:pt modelId="{923642AD-EBE9-854F-BD4F-8B2406D53DD6}" type="pres">
      <dgm:prSet presAssocID="{11CEB0EF-D77E-4B06-915E-902D70201124}" presName="parentText" presStyleLbl="node1" presStyleIdx="0" presStyleCnt="2">
        <dgm:presLayoutVars>
          <dgm:chMax val="0"/>
          <dgm:bulletEnabled val="1"/>
        </dgm:presLayoutVars>
      </dgm:prSet>
      <dgm:spPr/>
    </dgm:pt>
    <dgm:pt modelId="{95662E13-87FB-8246-98DA-798EA97DAC8B}" type="pres">
      <dgm:prSet presAssocID="{D269799F-8C0F-4831-9B4B-9DAC513EC969}" presName="spacer" presStyleCnt="0"/>
      <dgm:spPr/>
    </dgm:pt>
    <dgm:pt modelId="{4299BBE5-6367-C54A-91EB-A453D4F63F4E}" type="pres">
      <dgm:prSet presAssocID="{E7B953AF-0781-49FE-9BB7-501402668058}" presName="parentText" presStyleLbl="node1" presStyleIdx="1" presStyleCnt="2">
        <dgm:presLayoutVars>
          <dgm:chMax val="0"/>
          <dgm:bulletEnabled val="1"/>
        </dgm:presLayoutVars>
      </dgm:prSet>
      <dgm:spPr/>
    </dgm:pt>
  </dgm:ptLst>
  <dgm:cxnLst>
    <dgm:cxn modelId="{0C60610D-B626-427D-8D7D-FABD2855FB7C}" srcId="{19C238B0-1A3A-41AE-98B0-FB3511311927}" destId="{11CEB0EF-D77E-4B06-915E-902D70201124}" srcOrd="0" destOrd="0" parTransId="{522200F1-81EA-4004-ACB9-ED7962A7DA1B}" sibTransId="{D269799F-8C0F-4831-9B4B-9DAC513EC969}"/>
    <dgm:cxn modelId="{B4AF6F4A-CB48-47A2-A47D-BD8E15F726B7}" srcId="{19C238B0-1A3A-41AE-98B0-FB3511311927}" destId="{E7B953AF-0781-49FE-9BB7-501402668058}" srcOrd="1" destOrd="0" parTransId="{805E4675-CD01-4496-9091-0188ABD21F0C}" sibTransId="{DBAB8317-9E2C-4903-B467-3D97F4066EBE}"/>
    <dgm:cxn modelId="{DC39D850-8819-F14A-8D32-F32A135405FF}" type="presOf" srcId="{19C238B0-1A3A-41AE-98B0-FB3511311927}" destId="{7868AD31-F51A-A34E-BBA1-10CE04162FE9}" srcOrd="0" destOrd="0" presId="urn:microsoft.com/office/officeart/2005/8/layout/vList2"/>
    <dgm:cxn modelId="{B228CF9D-B6F6-0744-9661-F7AF6F11479F}" type="presOf" srcId="{E7B953AF-0781-49FE-9BB7-501402668058}" destId="{4299BBE5-6367-C54A-91EB-A453D4F63F4E}" srcOrd="0" destOrd="0" presId="urn:microsoft.com/office/officeart/2005/8/layout/vList2"/>
    <dgm:cxn modelId="{1E9857C8-CFA8-3142-BD41-E05CF52A8814}" type="presOf" srcId="{11CEB0EF-D77E-4B06-915E-902D70201124}" destId="{923642AD-EBE9-854F-BD4F-8B2406D53DD6}" srcOrd="0" destOrd="0" presId="urn:microsoft.com/office/officeart/2005/8/layout/vList2"/>
    <dgm:cxn modelId="{2ECAE6DF-935E-1941-BE2F-859291FC54DA}" type="presParOf" srcId="{7868AD31-F51A-A34E-BBA1-10CE04162FE9}" destId="{923642AD-EBE9-854F-BD4F-8B2406D53DD6}" srcOrd="0" destOrd="0" presId="urn:microsoft.com/office/officeart/2005/8/layout/vList2"/>
    <dgm:cxn modelId="{1414671E-9A7D-194B-B58C-F2516C0AC1EF}" type="presParOf" srcId="{7868AD31-F51A-A34E-BBA1-10CE04162FE9}" destId="{95662E13-87FB-8246-98DA-798EA97DAC8B}" srcOrd="1" destOrd="0" presId="urn:microsoft.com/office/officeart/2005/8/layout/vList2"/>
    <dgm:cxn modelId="{21D1C36D-5ACA-4143-AB38-896BD4CBB107}" type="presParOf" srcId="{7868AD31-F51A-A34E-BBA1-10CE04162FE9}" destId="{4299BBE5-6367-C54A-91EB-A453D4F63F4E}"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AA7D5D-D8D0-4E16-B319-5877E9A95EDC}"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CE33A8BD-A6BD-4828-8B4A-FA586074757A}">
      <dgm:prSet/>
      <dgm:spPr/>
      <dgm:t>
        <a:bodyPr/>
        <a:lstStyle/>
        <a:p>
          <a:pPr>
            <a:lnSpc>
              <a:spcPct val="100000"/>
            </a:lnSpc>
            <a:defRPr cap="all"/>
          </a:pPr>
          <a:r>
            <a:rPr lang="it-IT"/>
            <a:t>Il termine è usato per indicare dizionari ed enciclopedie dal </a:t>
          </a:r>
          <a:r>
            <a:rPr lang="it-IT" i="1"/>
            <a:t>Thesaurus linguae Romanae et Britannicae </a:t>
          </a:r>
          <a:r>
            <a:rPr lang="it-IT"/>
            <a:t>(1565)</a:t>
          </a:r>
          <a:endParaRPr lang="en-US"/>
        </a:p>
      </dgm:t>
    </dgm:pt>
    <dgm:pt modelId="{EE76EBC2-4505-4249-BBD9-B2ACE028CAD8}" type="parTrans" cxnId="{F8614DC4-D58A-472A-8F4A-1F1FC81545DA}">
      <dgm:prSet/>
      <dgm:spPr/>
      <dgm:t>
        <a:bodyPr/>
        <a:lstStyle/>
        <a:p>
          <a:endParaRPr lang="en-US"/>
        </a:p>
      </dgm:t>
    </dgm:pt>
    <dgm:pt modelId="{7C2E3E2A-158F-4BA0-9110-60943426B956}" type="sibTrans" cxnId="{F8614DC4-D58A-472A-8F4A-1F1FC81545DA}">
      <dgm:prSet/>
      <dgm:spPr/>
      <dgm:t>
        <a:bodyPr/>
        <a:lstStyle/>
        <a:p>
          <a:endParaRPr lang="en-US"/>
        </a:p>
      </dgm:t>
    </dgm:pt>
    <dgm:pt modelId="{F7E50B3F-5501-4CA2-9C78-ADCD5DEC1BD7}">
      <dgm:prSet/>
      <dgm:spPr/>
      <dgm:t>
        <a:bodyPr/>
        <a:lstStyle/>
        <a:p>
          <a:pPr>
            <a:lnSpc>
              <a:spcPct val="100000"/>
            </a:lnSpc>
            <a:defRPr cap="all"/>
          </a:pPr>
          <a:r>
            <a:rPr lang="it-IT"/>
            <a:t>Da metà ‘800 indica un dizionario che, data una parola,  presenta le parole che hanno una qualche relazione con la voce che si sta consultando, specificando il senso di questa relazione (Patota 2016)</a:t>
          </a:r>
          <a:endParaRPr lang="en-US"/>
        </a:p>
      </dgm:t>
    </dgm:pt>
    <dgm:pt modelId="{5E937801-02B9-44F7-9860-A3ACD80C250F}" type="parTrans" cxnId="{8AE7881E-8F6F-4518-B4C3-D6226BF32D65}">
      <dgm:prSet/>
      <dgm:spPr/>
      <dgm:t>
        <a:bodyPr/>
        <a:lstStyle/>
        <a:p>
          <a:endParaRPr lang="en-US"/>
        </a:p>
      </dgm:t>
    </dgm:pt>
    <dgm:pt modelId="{1930F558-6D3B-4950-9C3B-E6091F6DD3B2}" type="sibTrans" cxnId="{8AE7881E-8F6F-4518-B4C3-D6226BF32D65}">
      <dgm:prSet/>
      <dgm:spPr/>
      <dgm:t>
        <a:bodyPr/>
        <a:lstStyle/>
        <a:p>
          <a:endParaRPr lang="en-US"/>
        </a:p>
      </dgm:t>
    </dgm:pt>
    <dgm:pt modelId="{79A1D945-AAF4-4CD6-B40E-7A2E9E069941}" type="pres">
      <dgm:prSet presAssocID="{B8AA7D5D-D8D0-4E16-B319-5877E9A95EDC}" presName="root" presStyleCnt="0">
        <dgm:presLayoutVars>
          <dgm:dir/>
          <dgm:resizeHandles val="exact"/>
        </dgm:presLayoutVars>
      </dgm:prSet>
      <dgm:spPr/>
    </dgm:pt>
    <dgm:pt modelId="{3AFC9541-54B4-4C05-8620-DE566001D0B8}" type="pres">
      <dgm:prSet presAssocID="{CE33A8BD-A6BD-4828-8B4A-FA586074757A}" presName="compNode" presStyleCnt="0"/>
      <dgm:spPr/>
    </dgm:pt>
    <dgm:pt modelId="{934006A5-8B99-47AE-AF68-698D543C5F35}" type="pres">
      <dgm:prSet presAssocID="{CE33A8BD-A6BD-4828-8B4A-FA586074757A}" presName="iconBgRect" presStyleLbl="bgShp" presStyleIdx="0" presStyleCnt="2"/>
      <dgm:spPr/>
    </dgm:pt>
    <dgm:pt modelId="{0C93AD1A-ED5B-43BE-801D-D3E28FCF894A}" type="pres">
      <dgm:prSet presAssocID="{CE33A8BD-A6BD-4828-8B4A-FA586074757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ibri"/>
        </a:ext>
      </dgm:extLst>
    </dgm:pt>
    <dgm:pt modelId="{23E6DB42-2E7F-470C-A739-564C9E35F724}" type="pres">
      <dgm:prSet presAssocID="{CE33A8BD-A6BD-4828-8B4A-FA586074757A}" presName="spaceRect" presStyleCnt="0"/>
      <dgm:spPr/>
    </dgm:pt>
    <dgm:pt modelId="{64AC4F16-8768-41D7-98B6-00141BEFA1BC}" type="pres">
      <dgm:prSet presAssocID="{CE33A8BD-A6BD-4828-8B4A-FA586074757A}" presName="textRect" presStyleLbl="revTx" presStyleIdx="0" presStyleCnt="2">
        <dgm:presLayoutVars>
          <dgm:chMax val="1"/>
          <dgm:chPref val="1"/>
        </dgm:presLayoutVars>
      </dgm:prSet>
      <dgm:spPr/>
    </dgm:pt>
    <dgm:pt modelId="{F3162052-0746-4D1A-B547-BE146C6BAA19}" type="pres">
      <dgm:prSet presAssocID="{7C2E3E2A-158F-4BA0-9110-60943426B956}" presName="sibTrans" presStyleCnt="0"/>
      <dgm:spPr/>
    </dgm:pt>
    <dgm:pt modelId="{2C40BB05-3211-48E2-8397-8BEAC7B4D88A}" type="pres">
      <dgm:prSet presAssocID="{F7E50B3F-5501-4CA2-9C78-ADCD5DEC1BD7}" presName="compNode" presStyleCnt="0"/>
      <dgm:spPr/>
    </dgm:pt>
    <dgm:pt modelId="{B58F4197-74B9-46EF-BE87-B418DF0D106B}" type="pres">
      <dgm:prSet presAssocID="{F7E50B3F-5501-4CA2-9C78-ADCD5DEC1BD7}" presName="iconBgRect" presStyleLbl="bgShp" presStyleIdx="1" presStyleCnt="2"/>
      <dgm:spPr/>
    </dgm:pt>
    <dgm:pt modelId="{524663E7-617A-4768-87ED-C93D180558FD}" type="pres">
      <dgm:prSet presAssocID="{F7E50B3F-5501-4CA2-9C78-ADCD5DEC1BD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egno di spunta"/>
        </a:ext>
      </dgm:extLst>
    </dgm:pt>
    <dgm:pt modelId="{FFB71354-1EE6-4B5C-9772-DC8B697F2F9F}" type="pres">
      <dgm:prSet presAssocID="{F7E50B3F-5501-4CA2-9C78-ADCD5DEC1BD7}" presName="spaceRect" presStyleCnt="0"/>
      <dgm:spPr/>
    </dgm:pt>
    <dgm:pt modelId="{EBDF2B4E-F556-46BA-8080-408764C00927}" type="pres">
      <dgm:prSet presAssocID="{F7E50B3F-5501-4CA2-9C78-ADCD5DEC1BD7}" presName="textRect" presStyleLbl="revTx" presStyleIdx="1" presStyleCnt="2">
        <dgm:presLayoutVars>
          <dgm:chMax val="1"/>
          <dgm:chPref val="1"/>
        </dgm:presLayoutVars>
      </dgm:prSet>
      <dgm:spPr/>
    </dgm:pt>
  </dgm:ptLst>
  <dgm:cxnLst>
    <dgm:cxn modelId="{8AE7881E-8F6F-4518-B4C3-D6226BF32D65}" srcId="{B8AA7D5D-D8D0-4E16-B319-5877E9A95EDC}" destId="{F7E50B3F-5501-4CA2-9C78-ADCD5DEC1BD7}" srcOrd="1" destOrd="0" parTransId="{5E937801-02B9-44F7-9860-A3ACD80C250F}" sibTransId="{1930F558-6D3B-4950-9C3B-E6091F6DD3B2}"/>
    <dgm:cxn modelId="{E397D821-DEF3-4F93-80AF-75E00BC0E0DA}" type="presOf" srcId="{CE33A8BD-A6BD-4828-8B4A-FA586074757A}" destId="{64AC4F16-8768-41D7-98B6-00141BEFA1BC}" srcOrd="0" destOrd="0" presId="urn:microsoft.com/office/officeart/2018/5/layout/IconCircleLabelList"/>
    <dgm:cxn modelId="{6DF2E58F-01DF-4AF7-A20B-087AFFF5BD1D}" type="presOf" srcId="{F7E50B3F-5501-4CA2-9C78-ADCD5DEC1BD7}" destId="{EBDF2B4E-F556-46BA-8080-408764C00927}" srcOrd="0" destOrd="0" presId="urn:microsoft.com/office/officeart/2018/5/layout/IconCircleLabelList"/>
    <dgm:cxn modelId="{F8614DC4-D58A-472A-8F4A-1F1FC81545DA}" srcId="{B8AA7D5D-D8D0-4E16-B319-5877E9A95EDC}" destId="{CE33A8BD-A6BD-4828-8B4A-FA586074757A}" srcOrd="0" destOrd="0" parTransId="{EE76EBC2-4505-4249-BBD9-B2ACE028CAD8}" sibTransId="{7C2E3E2A-158F-4BA0-9110-60943426B956}"/>
    <dgm:cxn modelId="{4746FBD6-4B60-412A-AE24-7319B02E68C5}" type="presOf" srcId="{B8AA7D5D-D8D0-4E16-B319-5877E9A95EDC}" destId="{79A1D945-AAF4-4CD6-B40E-7A2E9E069941}" srcOrd="0" destOrd="0" presId="urn:microsoft.com/office/officeart/2018/5/layout/IconCircleLabelList"/>
    <dgm:cxn modelId="{38C11CCE-6C67-456E-8F24-57895A767EE9}" type="presParOf" srcId="{79A1D945-AAF4-4CD6-B40E-7A2E9E069941}" destId="{3AFC9541-54B4-4C05-8620-DE566001D0B8}" srcOrd="0" destOrd="0" presId="urn:microsoft.com/office/officeart/2018/5/layout/IconCircleLabelList"/>
    <dgm:cxn modelId="{5CE89825-F85E-4102-A87C-229BC0E062AA}" type="presParOf" srcId="{3AFC9541-54B4-4C05-8620-DE566001D0B8}" destId="{934006A5-8B99-47AE-AF68-698D543C5F35}" srcOrd="0" destOrd="0" presId="urn:microsoft.com/office/officeart/2018/5/layout/IconCircleLabelList"/>
    <dgm:cxn modelId="{DE3ED0B9-FEAC-425D-9685-9DC5FC78B246}" type="presParOf" srcId="{3AFC9541-54B4-4C05-8620-DE566001D0B8}" destId="{0C93AD1A-ED5B-43BE-801D-D3E28FCF894A}" srcOrd="1" destOrd="0" presId="urn:microsoft.com/office/officeart/2018/5/layout/IconCircleLabelList"/>
    <dgm:cxn modelId="{1CF8A952-82F5-48F9-87DD-D4D79D484E97}" type="presParOf" srcId="{3AFC9541-54B4-4C05-8620-DE566001D0B8}" destId="{23E6DB42-2E7F-470C-A739-564C9E35F724}" srcOrd="2" destOrd="0" presId="urn:microsoft.com/office/officeart/2018/5/layout/IconCircleLabelList"/>
    <dgm:cxn modelId="{A45F9D0D-2D01-4A2B-A81F-9DD5B8BEC12C}" type="presParOf" srcId="{3AFC9541-54B4-4C05-8620-DE566001D0B8}" destId="{64AC4F16-8768-41D7-98B6-00141BEFA1BC}" srcOrd="3" destOrd="0" presId="urn:microsoft.com/office/officeart/2018/5/layout/IconCircleLabelList"/>
    <dgm:cxn modelId="{D602148A-2B0E-4B45-97D9-574D955D3A68}" type="presParOf" srcId="{79A1D945-AAF4-4CD6-B40E-7A2E9E069941}" destId="{F3162052-0746-4D1A-B547-BE146C6BAA19}" srcOrd="1" destOrd="0" presId="urn:microsoft.com/office/officeart/2018/5/layout/IconCircleLabelList"/>
    <dgm:cxn modelId="{E03C1AC6-300A-4B8B-8253-48808DFD4AB0}" type="presParOf" srcId="{79A1D945-AAF4-4CD6-B40E-7A2E9E069941}" destId="{2C40BB05-3211-48E2-8397-8BEAC7B4D88A}" srcOrd="2" destOrd="0" presId="urn:microsoft.com/office/officeart/2018/5/layout/IconCircleLabelList"/>
    <dgm:cxn modelId="{6301A8B9-2FE2-459C-B5B9-EDFFA1A92DC4}" type="presParOf" srcId="{2C40BB05-3211-48E2-8397-8BEAC7B4D88A}" destId="{B58F4197-74B9-46EF-BE87-B418DF0D106B}" srcOrd="0" destOrd="0" presId="urn:microsoft.com/office/officeart/2018/5/layout/IconCircleLabelList"/>
    <dgm:cxn modelId="{9DA80D76-2117-4ECA-96FD-E62878780F54}" type="presParOf" srcId="{2C40BB05-3211-48E2-8397-8BEAC7B4D88A}" destId="{524663E7-617A-4768-87ED-C93D180558FD}" srcOrd="1" destOrd="0" presId="urn:microsoft.com/office/officeart/2018/5/layout/IconCircleLabelList"/>
    <dgm:cxn modelId="{D6166298-8C52-4238-8B27-8DEFB8A18CE0}" type="presParOf" srcId="{2C40BB05-3211-48E2-8397-8BEAC7B4D88A}" destId="{FFB71354-1EE6-4B5C-9772-DC8B697F2F9F}" srcOrd="2" destOrd="0" presId="urn:microsoft.com/office/officeart/2018/5/layout/IconCircleLabelList"/>
    <dgm:cxn modelId="{7CEC6EFB-A814-4169-86A3-9D7563C16075}" type="presParOf" srcId="{2C40BB05-3211-48E2-8397-8BEAC7B4D88A}" destId="{EBDF2B4E-F556-46BA-8080-408764C00927}"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6AE5A30-535E-4EE1-A1C8-EF306B3C9028}" type="doc">
      <dgm:prSet loTypeId="urn:microsoft.com/office/officeart/2005/8/layout/default" loCatId="list" qsTypeId="urn:microsoft.com/office/officeart/2005/8/quickstyle/simple5" qsCatId="simple" csTypeId="urn:microsoft.com/office/officeart/2005/8/colors/colorful1" csCatId="colorful" phldr="1"/>
      <dgm:spPr/>
      <dgm:t>
        <a:bodyPr/>
        <a:lstStyle/>
        <a:p>
          <a:endParaRPr lang="en-US"/>
        </a:p>
      </dgm:t>
    </dgm:pt>
    <dgm:pt modelId="{7862BEDD-51E7-487A-A6E1-38636370CC1C}">
      <dgm:prSet/>
      <dgm:spPr/>
      <dgm:t>
        <a:bodyPr/>
        <a:lstStyle/>
        <a:p>
          <a:r>
            <a:rPr lang="it-IT" dirty="0"/>
            <a:t>Organizzazione dei materiali che formano il corpo del dizionario (l’insieme delle voci; per es. organizzazione onomasiologica o semasiologica), introduzione, avvertenze, appendici, ecc.</a:t>
          </a:r>
          <a:endParaRPr lang="en-US" dirty="0"/>
        </a:p>
      </dgm:t>
    </dgm:pt>
    <dgm:pt modelId="{976EB2B5-1580-4409-B592-CF4CF88A26F7}" type="parTrans" cxnId="{BDFC2B7C-A669-4450-867D-46903A36C10C}">
      <dgm:prSet/>
      <dgm:spPr/>
      <dgm:t>
        <a:bodyPr/>
        <a:lstStyle/>
        <a:p>
          <a:endParaRPr lang="en-US"/>
        </a:p>
      </dgm:t>
    </dgm:pt>
    <dgm:pt modelId="{8B788817-8450-464F-BFEB-203FB103932A}" type="sibTrans" cxnId="{BDFC2B7C-A669-4450-867D-46903A36C10C}">
      <dgm:prSet/>
      <dgm:spPr/>
      <dgm:t>
        <a:bodyPr/>
        <a:lstStyle/>
        <a:p>
          <a:endParaRPr lang="en-US"/>
        </a:p>
      </dgm:t>
    </dgm:pt>
    <dgm:pt modelId="{904DD689-14B4-0246-9124-09DF27018DA7}" type="pres">
      <dgm:prSet presAssocID="{C6AE5A30-535E-4EE1-A1C8-EF306B3C9028}" presName="diagram" presStyleCnt="0">
        <dgm:presLayoutVars>
          <dgm:dir/>
          <dgm:resizeHandles val="exact"/>
        </dgm:presLayoutVars>
      </dgm:prSet>
      <dgm:spPr/>
    </dgm:pt>
    <dgm:pt modelId="{3FF3780F-D771-BF4E-80AA-5B156E0E59CD}" type="pres">
      <dgm:prSet presAssocID="{7862BEDD-51E7-487A-A6E1-38636370CC1C}" presName="node" presStyleLbl="node1" presStyleIdx="0" presStyleCnt="1" custScaleY="202672">
        <dgm:presLayoutVars>
          <dgm:bulletEnabled val="1"/>
        </dgm:presLayoutVars>
      </dgm:prSet>
      <dgm:spPr/>
    </dgm:pt>
  </dgm:ptLst>
  <dgm:cxnLst>
    <dgm:cxn modelId="{70C4CD3A-6E77-C146-BCB1-60C78F91DC0D}" type="presOf" srcId="{7862BEDD-51E7-487A-A6E1-38636370CC1C}" destId="{3FF3780F-D771-BF4E-80AA-5B156E0E59CD}" srcOrd="0" destOrd="0" presId="urn:microsoft.com/office/officeart/2005/8/layout/default"/>
    <dgm:cxn modelId="{2D4EEA63-C408-BE44-9F87-7A4D61A63A96}" type="presOf" srcId="{C6AE5A30-535E-4EE1-A1C8-EF306B3C9028}" destId="{904DD689-14B4-0246-9124-09DF27018DA7}" srcOrd="0" destOrd="0" presId="urn:microsoft.com/office/officeart/2005/8/layout/default"/>
    <dgm:cxn modelId="{BDFC2B7C-A669-4450-867D-46903A36C10C}" srcId="{C6AE5A30-535E-4EE1-A1C8-EF306B3C9028}" destId="{7862BEDD-51E7-487A-A6E1-38636370CC1C}" srcOrd="0" destOrd="0" parTransId="{976EB2B5-1580-4409-B592-CF4CF88A26F7}" sibTransId="{8B788817-8450-464F-BFEB-203FB103932A}"/>
    <dgm:cxn modelId="{FE3F9359-3E67-F64E-B399-610C211D8C90}" type="presParOf" srcId="{904DD689-14B4-0246-9124-09DF27018DA7}" destId="{3FF3780F-D771-BF4E-80AA-5B156E0E59CD}"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6AE5A30-535E-4EE1-A1C8-EF306B3C9028}" type="doc">
      <dgm:prSet loTypeId="urn:microsoft.com/office/officeart/2018/2/layout/IconVerticalSolidList" loCatId="icon" qsTypeId="urn:microsoft.com/office/officeart/2005/8/quickstyle/simple5" qsCatId="simple" csTypeId="urn:microsoft.com/office/officeart/2005/8/colors/colorful1" csCatId="colorful" phldr="1"/>
      <dgm:spPr/>
      <dgm:t>
        <a:bodyPr/>
        <a:lstStyle/>
        <a:p>
          <a:endParaRPr lang="en-US"/>
        </a:p>
      </dgm:t>
    </dgm:pt>
    <dgm:pt modelId="{7862BEDD-51E7-487A-A6E1-38636370CC1C}">
      <dgm:prSet/>
      <dgm:spPr/>
      <dgm:t>
        <a:bodyPr/>
        <a:lstStyle/>
        <a:p>
          <a:pPr>
            <a:lnSpc>
              <a:spcPct val="100000"/>
            </a:lnSpc>
          </a:pPr>
          <a:r>
            <a:rPr lang="it-IT"/>
            <a:t>Organizzazione interna della singola voce.</a:t>
          </a:r>
          <a:br>
            <a:rPr lang="it-IT"/>
          </a:br>
          <a:endParaRPr lang="en-US"/>
        </a:p>
      </dgm:t>
    </dgm:pt>
    <dgm:pt modelId="{976EB2B5-1580-4409-B592-CF4CF88A26F7}" type="parTrans" cxnId="{BDFC2B7C-A669-4450-867D-46903A36C10C}">
      <dgm:prSet/>
      <dgm:spPr/>
      <dgm:t>
        <a:bodyPr/>
        <a:lstStyle/>
        <a:p>
          <a:endParaRPr lang="en-US"/>
        </a:p>
      </dgm:t>
    </dgm:pt>
    <dgm:pt modelId="{8B788817-8450-464F-BFEB-203FB103932A}" type="sibTrans" cxnId="{BDFC2B7C-A669-4450-867D-46903A36C10C}">
      <dgm:prSet/>
      <dgm:spPr/>
      <dgm:t>
        <a:bodyPr/>
        <a:lstStyle/>
        <a:p>
          <a:endParaRPr lang="en-US"/>
        </a:p>
      </dgm:t>
    </dgm:pt>
    <dgm:pt modelId="{37FDECB3-4F72-4AFE-BE49-9D0F074CF123}">
      <dgm:prSet/>
      <dgm:spPr/>
      <dgm:t>
        <a:bodyPr/>
        <a:lstStyle/>
        <a:p>
          <a:pPr>
            <a:lnSpc>
              <a:spcPct val="100000"/>
            </a:lnSpc>
          </a:pPr>
          <a:r>
            <a:rPr lang="it-IT"/>
            <a:t>Es.</a:t>
          </a:r>
          <a:endParaRPr lang="en-US"/>
        </a:p>
      </dgm:t>
    </dgm:pt>
    <dgm:pt modelId="{8B900944-5FD3-4540-B4A1-6D69CACD4C91}" type="parTrans" cxnId="{545ED519-308D-4654-AC1C-AA554A663256}">
      <dgm:prSet/>
      <dgm:spPr/>
      <dgm:t>
        <a:bodyPr/>
        <a:lstStyle/>
        <a:p>
          <a:endParaRPr lang="en-US"/>
        </a:p>
      </dgm:t>
    </dgm:pt>
    <dgm:pt modelId="{B583259A-E099-4C99-AD51-7508A19ED3AD}" type="sibTrans" cxnId="{545ED519-308D-4654-AC1C-AA554A663256}">
      <dgm:prSet/>
      <dgm:spPr/>
      <dgm:t>
        <a:bodyPr/>
        <a:lstStyle/>
        <a:p>
          <a:endParaRPr lang="en-US"/>
        </a:p>
      </dgm:t>
    </dgm:pt>
    <dgm:pt modelId="{88BF11BF-3861-4002-A2E1-EB9DEF392A25}">
      <dgm:prSet/>
      <dgm:spPr/>
      <dgm:t>
        <a:bodyPr/>
        <a:lstStyle/>
        <a:p>
          <a:pPr>
            <a:lnSpc>
              <a:spcPct val="100000"/>
            </a:lnSpc>
          </a:pPr>
          <a:r>
            <a:rPr lang="it-IT"/>
            <a:t>Intestazione</a:t>
          </a:r>
          <a:endParaRPr lang="en-US"/>
        </a:p>
      </dgm:t>
    </dgm:pt>
    <dgm:pt modelId="{CF123CAB-8264-4DC9-B758-F8289281A4FC}" type="parTrans" cxnId="{6548769E-1FE9-4FE8-886A-A9F0979359D6}">
      <dgm:prSet/>
      <dgm:spPr/>
      <dgm:t>
        <a:bodyPr/>
        <a:lstStyle/>
        <a:p>
          <a:endParaRPr lang="en-US"/>
        </a:p>
      </dgm:t>
    </dgm:pt>
    <dgm:pt modelId="{6C2A1139-880B-45F4-9377-B9F40A206B44}" type="sibTrans" cxnId="{6548769E-1FE9-4FE8-886A-A9F0979359D6}">
      <dgm:prSet/>
      <dgm:spPr/>
      <dgm:t>
        <a:bodyPr/>
        <a:lstStyle/>
        <a:p>
          <a:endParaRPr lang="en-US"/>
        </a:p>
      </dgm:t>
    </dgm:pt>
    <dgm:pt modelId="{060A7CCB-7CC6-4807-A097-09571349FD0E}">
      <dgm:prSet/>
      <dgm:spPr/>
      <dgm:t>
        <a:bodyPr/>
        <a:lstStyle/>
        <a:p>
          <a:pPr>
            <a:lnSpc>
              <a:spcPct val="100000"/>
            </a:lnSpc>
          </a:pPr>
          <a:r>
            <a:rPr lang="it-IT"/>
            <a:t>Trascrizione fonetica</a:t>
          </a:r>
          <a:endParaRPr lang="en-US"/>
        </a:p>
      </dgm:t>
    </dgm:pt>
    <dgm:pt modelId="{8E1F5F5B-5D96-42AC-BB0B-75FDF049B204}" type="parTrans" cxnId="{9A790E91-BED3-4089-9325-2ACE797491F1}">
      <dgm:prSet/>
      <dgm:spPr/>
      <dgm:t>
        <a:bodyPr/>
        <a:lstStyle/>
        <a:p>
          <a:endParaRPr lang="en-US"/>
        </a:p>
      </dgm:t>
    </dgm:pt>
    <dgm:pt modelId="{808798DE-D54A-4BF7-AE41-FAB35F273B98}" type="sibTrans" cxnId="{9A790E91-BED3-4089-9325-2ACE797491F1}">
      <dgm:prSet/>
      <dgm:spPr/>
      <dgm:t>
        <a:bodyPr/>
        <a:lstStyle/>
        <a:p>
          <a:endParaRPr lang="en-US"/>
        </a:p>
      </dgm:t>
    </dgm:pt>
    <dgm:pt modelId="{93094FE5-0658-4569-9B24-85EFED9006B9}">
      <dgm:prSet/>
      <dgm:spPr/>
      <dgm:t>
        <a:bodyPr/>
        <a:lstStyle/>
        <a:p>
          <a:pPr>
            <a:lnSpc>
              <a:spcPct val="100000"/>
            </a:lnSpc>
          </a:pPr>
          <a:r>
            <a:rPr lang="it-IT"/>
            <a:t>Divisione in sillabe</a:t>
          </a:r>
          <a:endParaRPr lang="en-US"/>
        </a:p>
      </dgm:t>
    </dgm:pt>
    <dgm:pt modelId="{C740744D-305E-4473-BC1B-9C23AB033DFF}" type="parTrans" cxnId="{FC13722C-E7EE-4C2E-BC27-9442B1F23729}">
      <dgm:prSet/>
      <dgm:spPr/>
      <dgm:t>
        <a:bodyPr/>
        <a:lstStyle/>
        <a:p>
          <a:endParaRPr lang="en-US"/>
        </a:p>
      </dgm:t>
    </dgm:pt>
    <dgm:pt modelId="{AC936FA1-9061-42D5-AEFE-78A6A5D48199}" type="sibTrans" cxnId="{FC13722C-E7EE-4C2E-BC27-9442B1F23729}">
      <dgm:prSet/>
      <dgm:spPr/>
      <dgm:t>
        <a:bodyPr/>
        <a:lstStyle/>
        <a:p>
          <a:endParaRPr lang="en-US"/>
        </a:p>
      </dgm:t>
    </dgm:pt>
    <dgm:pt modelId="{E7BD2DF0-10E7-401A-8898-01C2DADE540F}">
      <dgm:prSet/>
      <dgm:spPr/>
      <dgm:t>
        <a:bodyPr/>
        <a:lstStyle/>
        <a:p>
          <a:pPr>
            <a:lnSpc>
              <a:spcPct val="100000"/>
            </a:lnSpc>
          </a:pPr>
          <a:r>
            <a:rPr lang="it-IT" dirty="0"/>
            <a:t>Categoria grammaticale</a:t>
          </a:r>
          <a:endParaRPr lang="en-US" dirty="0"/>
        </a:p>
      </dgm:t>
    </dgm:pt>
    <dgm:pt modelId="{8FED49BC-CF73-432E-82BD-280132CADA48}" type="parTrans" cxnId="{F05C374A-9277-42C3-9593-A1642A3CF79A}">
      <dgm:prSet/>
      <dgm:spPr/>
      <dgm:t>
        <a:bodyPr/>
        <a:lstStyle/>
        <a:p>
          <a:endParaRPr lang="en-US"/>
        </a:p>
      </dgm:t>
    </dgm:pt>
    <dgm:pt modelId="{B416767B-739E-434C-90A1-0D49F35FE437}" type="sibTrans" cxnId="{F05C374A-9277-42C3-9593-A1642A3CF79A}">
      <dgm:prSet/>
      <dgm:spPr/>
      <dgm:t>
        <a:bodyPr/>
        <a:lstStyle/>
        <a:p>
          <a:endParaRPr lang="en-US"/>
        </a:p>
      </dgm:t>
    </dgm:pt>
    <dgm:pt modelId="{EF200D0A-4BF6-4535-8E14-62F2D36B9CE0}">
      <dgm:prSet/>
      <dgm:spPr/>
      <dgm:t>
        <a:bodyPr/>
        <a:lstStyle/>
        <a:p>
          <a:pPr>
            <a:lnSpc>
              <a:spcPct val="100000"/>
            </a:lnSpc>
          </a:pPr>
          <a:r>
            <a:rPr lang="it-IT" dirty="0"/>
            <a:t>Etimologia</a:t>
          </a:r>
          <a:endParaRPr lang="en-US" dirty="0"/>
        </a:p>
      </dgm:t>
    </dgm:pt>
    <dgm:pt modelId="{ACA0819B-59D1-4438-9B47-6D69E24E8A90}" type="parTrans" cxnId="{936F0149-1CAA-4D51-ACD9-E7DCEA8303F4}">
      <dgm:prSet/>
      <dgm:spPr/>
      <dgm:t>
        <a:bodyPr/>
        <a:lstStyle/>
        <a:p>
          <a:endParaRPr lang="en-US"/>
        </a:p>
      </dgm:t>
    </dgm:pt>
    <dgm:pt modelId="{B607C024-F489-4049-8DE3-3486FB099AB2}" type="sibTrans" cxnId="{936F0149-1CAA-4D51-ACD9-E7DCEA8303F4}">
      <dgm:prSet/>
      <dgm:spPr/>
      <dgm:t>
        <a:bodyPr/>
        <a:lstStyle/>
        <a:p>
          <a:endParaRPr lang="en-US"/>
        </a:p>
      </dgm:t>
    </dgm:pt>
    <dgm:pt modelId="{5F139FC6-74C6-4EFD-AEE8-592B66848343}">
      <dgm:prSet/>
      <dgm:spPr/>
      <dgm:t>
        <a:bodyPr/>
        <a:lstStyle/>
        <a:p>
          <a:pPr>
            <a:lnSpc>
              <a:spcPct val="100000"/>
            </a:lnSpc>
          </a:pPr>
          <a:r>
            <a:rPr lang="it-IT"/>
            <a:t>Marche d’uso</a:t>
          </a:r>
          <a:endParaRPr lang="en-US"/>
        </a:p>
      </dgm:t>
    </dgm:pt>
    <dgm:pt modelId="{4215E401-FD3A-4A4D-BCF8-A1E5B2A8CF61}" type="parTrans" cxnId="{5F6EC44C-12F4-4A14-B40F-CD31C6131E12}">
      <dgm:prSet/>
      <dgm:spPr/>
      <dgm:t>
        <a:bodyPr/>
        <a:lstStyle/>
        <a:p>
          <a:endParaRPr lang="en-US"/>
        </a:p>
      </dgm:t>
    </dgm:pt>
    <dgm:pt modelId="{ACED5B38-22D5-4A66-81BA-C061E0FDB5AD}" type="sibTrans" cxnId="{5F6EC44C-12F4-4A14-B40F-CD31C6131E12}">
      <dgm:prSet/>
      <dgm:spPr/>
      <dgm:t>
        <a:bodyPr/>
        <a:lstStyle/>
        <a:p>
          <a:endParaRPr lang="en-US"/>
        </a:p>
      </dgm:t>
    </dgm:pt>
    <dgm:pt modelId="{1F994AC8-819D-4DC9-86DA-CDB4DB563411}">
      <dgm:prSet/>
      <dgm:spPr/>
      <dgm:t>
        <a:bodyPr/>
        <a:lstStyle/>
        <a:p>
          <a:pPr>
            <a:lnSpc>
              <a:spcPct val="100000"/>
            </a:lnSpc>
          </a:pPr>
          <a:r>
            <a:rPr lang="it-IT"/>
            <a:t>Definizione</a:t>
          </a:r>
          <a:endParaRPr lang="en-US"/>
        </a:p>
      </dgm:t>
    </dgm:pt>
    <dgm:pt modelId="{5827D30D-3CB6-4137-B5C2-BE91BED65188}" type="parTrans" cxnId="{82D04955-5E4F-462C-8A0C-FF7D2BF02C6E}">
      <dgm:prSet/>
      <dgm:spPr/>
      <dgm:t>
        <a:bodyPr/>
        <a:lstStyle/>
        <a:p>
          <a:endParaRPr lang="en-US"/>
        </a:p>
      </dgm:t>
    </dgm:pt>
    <dgm:pt modelId="{E283CEAD-695B-4228-A72E-F3975D4F7392}" type="sibTrans" cxnId="{82D04955-5E4F-462C-8A0C-FF7D2BF02C6E}">
      <dgm:prSet/>
      <dgm:spPr/>
      <dgm:t>
        <a:bodyPr/>
        <a:lstStyle/>
        <a:p>
          <a:endParaRPr lang="en-US"/>
        </a:p>
      </dgm:t>
    </dgm:pt>
    <dgm:pt modelId="{3B4F4648-5DE5-4391-9FFF-0FF39719EEF6}">
      <dgm:prSet/>
      <dgm:spPr/>
      <dgm:t>
        <a:bodyPr/>
        <a:lstStyle/>
        <a:p>
          <a:pPr>
            <a:lnSpc>
              <a:spcPct val="100000"/>
            </a:lnSpc>
          </a:pPr>
          <a:r>
            <a:rPr lang="it-IT"/>
            <a:t>Ecc.</a:t>
          </a:r>
          <a:endParaRPr lang="en-US"/>
        </a:p>
      </dgm:t>
    </dgm:pt>
    <dgm:pt modelId="{30453D03-D4B3-44ED-B1A0-25AE7E66F710}" type="parTrans" cxnId="{2F31B932-003D-4231-9AEA-352986C3C3B1}">
      <dgm:prSet/>
      <dgm:spPr/>
      <dgm:t>
        <a:bodyPr/>
        <a:lstStyle/>
        <a:p>
          <a:endParaRPr lang="en-US"/>
        </a:p>
      </dgm:t>
    </dgm:pt>
    <dgm:pt modelId="{3D6C8842-ECA2-4629-A58A-883F42E96576}" type="sibTrans" cxnId="{2F31B932-003D-4231-9AEA-352986C3C3B1}">
      <dgm:prSet/>
      <dgm:spPr/>
      <dgm:t>
        <a:bodyPr/>
        <a:lstStyle/>
        <a:p>
          <a:endParaRPr lang="en-US"/>
        </a:p>
      </dgm:t>
    </dgm:pt>
    <dgm:pt modelId="{AFA45814-09EF-4AB7-A968-9653E67D79EE}" type="pres">
      <dgm:prSet presAssocID="{C6AE5A30-535E-4EE1-A1C8-EF306B3C9028}" presName="root" presStyleCnt="0">
        <dgm:presLayoutVars>
          <dgm:dir/>
          <dgm:resizeHandles val="exact"/>
        </dgm:presLayoutVars>
      </dgm:prSet>
      <dgm:spPr/>
    </dgm:pt>
    <dgm:pt modelId="{67A87C00-4FFB-4FA0-A03D-AE872AEE8A9B}" type="pres">
      <dgm:prSet presAssocID="{7862BEDD-51E7-487A-A6E1-38636370CC1C}" presName="compNode" presStyleCnt="0"/>
      <dgm:spPr/>
    </dgm:pt>
    <dgm:pt modelId="{0776934D-8702-4A42-ADDD-3127AC77619B}" type="pres">
      <dgm:prSet presAssocID="{7862BEDD-51E7-487A-A6E1-38636370CC1C}" presName="bgRect" presStyleLbl="bgShp" presStyleIdx="0" presStyleCnt="2"/>
      <dgm:spPr/>
    </dgm:pt>
    <dgm:pt modelId="{1482CCC3-5D5D-4F3F-BCB8-4859C04343C7}" type="pres">
      <dgm:prSet presAssocID="{7862BEDD-51E7-487A-A6E1-38636370CC1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erarchia"/>
        </a:ext>
      </dgm:extLst>
    </dgm:pt>
    <dgm:pt modelId="{C0D1F57C-F107-4661-B19C-4C1890A4B3C8}" type="pres">
      <dgm:prSet presAssocID="{7862BEDD-51E7-487A-A6E1-38636370CC1C}" presName="spaceRect" presStyleCnt="0"/>
      <dgm:spPr/>
    </dgm:pt>
    <dgm:pt modelId="{B7B29DE0-E6AB-4009-86BB-4BCB70A8EB14}" type="pres">
      <dgm:prSet presAssocID="{7862BEDD-51E7-487A-A6E1-38636370CC1C}" presName="parTx" presStyleLbl="revTx" presStyleIdx="0" presStyleCnt="3">
        <dgm:presLayoutVars>
          <dgm:chMax val="0"/>
          <dgm:chPref val="0"/>
        </dgm:presLayoutVars>
      </dgm:prSet>
      <dgm:spPr/>
    </dgm:pt>
    <dgm:pt modelId="{7D17A2C4-7EE7-4CF9-ACF2-96A9E8899E54}" type="pres">
      <dgm:prSet presAssocID="{8B788817-8450-464F-BFEB-203FB103932A}" presName="sibTrans" presStyleCnt="0"/>
      <dgm:spPr/>
    </dgm:pt>
    <dgm:pt modelId="{E8DC3970-CA39-47FE-AD35-F8D49DCF8B2A}" type="pres">
      <dgm:prSet presAssocID="{37FDECB3-4F72-4AFE-BE49-9D0F074CF123}" presName="compNode" presStyleCnt="0"/>
      <dgm:spPr/>
    </dgm:pt>
    <dgm:pt modelId="{4AE425D9-BCC9-44B9-B039-5BA84CF68FF4}" type="pres">
      <dgm:prSet presAssocID="{37FDECB3-4F72-4AFE-BE49-9D0F074CF123}" presName="bgRect" presStyleLbl="bgShp" presStyleIdx="1" presStyleCnt="2" custScaleY="212794"/>
      <dgm:spPr/>
    </dgm:pt>
    <dgm:pt modelId="{FB1728AA-A2B6-4331-8BCE-414E91E7C293}" type="pres">
      <dgm:prSet presAssocID="{37FDECB3-4F72-4AFE-BE49-9D0F074CF12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osed Quotation Mark"/>
        </a:ext>
      </dgm:extLst>
    </dgm:pt>
    <dgm:pt modelId="{A77BA64C-A43B-4647-9F72-DA9937A0F4A6}" type="pres">
      <dgm:prSet presAssocID="{37FDECB3-4F72-4AFE-BE49-9D0F074CF123}" presName="spaceRect" presStyleCnt="0"/>
      <dgm:spPr/>
    </dgm:pt>
    <dgm:pt modelId="{C7CE37D7-2C85-4CD7-AD39-31C4D1D7E659}" type="pres">
      <dgm:prSet presAssocID="{37FDECB3-4F72-4AFE-BE49-9D0F074CF123}" presName="parTx" presStyleLbl="revTx" presStyleIdx="1" presStyleCnt="3">
        <dgm:presLayoutVars>
          <dgm:chMax val="0"/>
          <dgm:chPref val="0"/>
        </dgm:presLayoutVars>
      </dgm:prSet>
      <dgm:spPr/>
    </dgm:pt>
    <dgm:pt modelId="{A0BDCFB3-E813-4D69-AB9B-581FD9417570}" type="pres">
      <dgm:prSet presAssocID="{37FDECB3-4F72-4AFE-BE49-9D0F074CF123}" presName="desTx" presStyleLbl="revTx" presStyleIdx="2" presStyleCnt="3" custScaleX="345995" custScaleY="108947">
        <dgm:presLayoutVars/>
      </dgm:prSet>
      <dgm:spPr/>
    </dgm:pt>
  </dgm:ptLst>
  <dgm:cxnLst>
    <dgm:cxn modelId="{71FED20E-CE57-1548-9654-0AC3D8AC39B3}" type="presOf" srcId="{3B4F4648-5DE5-4391-9FFF-0FF39719EEF6}" destId="{A0BDCFB3-E813-4D69-AB9B-581FD9417570}" srcOrd="0" destOrd="7" presId="urn:microsoft.com/office/officeart/2018/2/layout/IconVerticalSolidList"/>
    <dgm:cxn modelId="{545ED519-308D-4654-AC1C-AA554A663256}" srcId="{C6AE5A30-535E-4EE1-A1C8-EF306B3C9028}" destId="{37FDECB3-4F72-4AFE-BE49-9D0F074CF123}" srcOrd="1" destOrd="0" parTransId="{8B900944-5FD3-4540-B4A1-6D69CACD4C91}" sibTransId="{B583259A-E099-4C99-AD51-7508A19ED3AD}"/>
    <dgm:cxn modelId="{FC13722C-E7EE-4C2E-BC27-9442B1F23729}" srcId="{37FDECB3-4F72-4AFE-BE49-9D0F074CF123}" destId="{93094FE5-0658-4569-9B24-85EFED9006B9}" srcOrd="2" destOrd="0" parTransId="{C740744D-305E-4473-BC1B-9C23AB033DFF}" sibTransId="{AC936FA1-9061-42D5-AEFE-78A6A5D48199}"/>
    <dgm:cxn modelId="{2F31B932-003D-4231-9AEA-352986C3C3B1}" srcId="{37FDECB3-4F72-4AFE-BE49-9D0F074CF123}" destId="{3B4F4648-5DE5-4391-9FFF-0FF39719EEF6}" srcOrd="7" destOrd="0" parTransId="{30453D03-D4B3-44ED-B1A0-25AE7E66F710}" sibTransId="{3D6C8842-ECA2-4629-A58A-883F42E96576}"/>
    <dgm:cxn modelId="{0999D332-BE6B-1949-8D47-3957EE8714BD}" type="presOf" srcId="{5F139FC6-74C6-4EFD-AEE8-592B66848343}" destId="{A0BDCFB3-E813-4D69-AB9B-581FD9417570}" srcOrd="0" destOrd="5" presId="urn:microsoft.com/office/officeart/2018/2/layout/IconVerticalSolidList"/>
    <dgm:cxn modelId="{936F0149-1CAA-4D51-ACD9-E7DCEA8303F4}" srcId="{37FDECB3-4F72-4AFE-BE49-9D0F074CF123}" destId="{EF200D0A-4BF6-4535-8E14-62F2D36B9CE0}" srcOrd="4" destOrd="0" parTransId="{ACA0819B-59D1-4438-9B47-6D69E24E8A90}" sibTransId="{B607C024-F489-4049-8DE3-3486FB099AB2}"/>
    <dgm:cxn modelId="{F05C374A-9277-42C3-9593-A1642A3CF79A}" srcId="{37FDECB3-4F72-4AFE-BE49-9D0F074CF123}" destId="{E7BD2DF0-10E7-401A-8898-01C2DADE540F}" srcOrd="3" destOrd="0" parTransId="{8FED49BC-CF73-432E-82BD-280132CADA48}" sibTransId="{B416767B-739E-434C-90A1-0D49F35FE437}"/>
    <dgm:cxn modelId="{11131C4C-0924-2944-9449-93DE3F724D27}" type="presOf" srcId="{37FDECB3-4F72-4AFE-BE49-9D0F074CF123}" destId="{C7CE37D7-2C85-4CD7-AD39-31C4D1D7E659}" srcOrd="0" destOrd="0" presId="urn:microsoft.com/office/officeart/2018/2/layout/IconVerticalSolidList"/>
    <dgm:cxn modelId="{CA9C374C-340A-C64D-99CC-554FFD96F655}" type="presOf" srcId="{7862BEDD-51E7-487A-A6E1-38636370CC1C}" destId="{B7B29DE0-E6AB-4009-86BB-4BCB70A8EB14}" srcOrd="0" destOrd="0" presId="urn:microsoft.com/office/officeart/2018/2/layout/IconVerticalSolidList"/>
    <dgm:cxn modelId="{5F6EC44C-12F4-4A14-B40F-CD31C6131E12}" srcId="{37FDECB3-4F72-4AFE-BE49-9D0F074CF123}" destId="{5F139FC6-74C6-4EFD-AEE8-592B66848343}" srcOrd="5" destOrd="0" parTransId="{4215E401-FD3A-4A4D-BCF8-A1E5B2A8CF61}" sibTransId="{ACED5B38-22D5-4A66-81BA-C061E0FDB5AD}"/>
    <dgm:cxn modelId="{82D04955-5E4F-462C-8A0C-FF7D2BF02C6E}" srcId="{37FDECB3-4F72-4AFE-BE49-9D0F074CF123}" destId="{1F994AC8-819D-4DC9-86DA-CDB4DB563411}" srcOrd="6" destOrd="0" parTransId="{5827D30D-3CB6-4137-B5C2-BE91BED65188}" sibTransId="{E283CEAD-695B-4228-A72E-F3975D4F7392}"/>
    <dgm:cxn modelId="{9EE29B64-5D2C-2E40-8EC9-409FB4288C6D}" type="presOf" srcId="{93094FE5-0658-4569-9B24-85EFED9006B9}" destId="{A0BDCFB3-E813-4D69-AB9B-581FD9417570}" srcOrd="0" destOrd="2" presId="urn:microsoft.com/office/officeart/2018/2/layout/IconVerticalSolidList"/>
    <dgm:cxn modelId="{A6FA2E71-85CA-DA40-8AD4-C25398211D68}" type="presOf" srcId="{88BF11BF-3861-4002-A2E1-EB9DEF392A25}" destId="{A0BDCFB3-E813-4D69-AB9B-581FD9417570}" srcOrd="0" destOrd="0" presId="urn:microsoft.com/office/officeart/2018/2/layout/IconVerticalSolidList"/>
    <dgm:cxn modelId="{BDFC2B7C-A669-4450-867D-46903A36C10C}" srcId="{C6AE5A30-535E-4EE1-A1C8-EF306B3C9028}" destId="{7862BEDD-51E7-487A-A6E1-38636370CC1C}" srcOrd="0" destOrd="0" parTransId="{976EB2B5-1580-4409-B592-CF4CF88A26F7}" sibTransId="{8B788817-8450-464F-BFEB-203FB103932A}"/>
    <dgm:cxn modelId="{449DE78B-E50D-234E-987B-3B3A31A76E2E}" type="presOf" srcId="{E7BD2DF0-10E7-401A-8898-01C2DADE540F}" destId="{A0BDCFB3-E813-4D69-AB9B-581FD9417570}" srcOrd="0" destOrd="3" presId="urn:microsoft.com/office/officeart/2018/2/layout/IconVerticalSolidList"/>
    <dgm:cxn modelId="{9A790E91-BED3-4089-9325-2ACE797491F1}" srcId="{37FDECB3-4F72-4AFE-BE49-9D0F074CF123}" destId="{060A7CCB-7CC6-4807-A097-09571349FD0E}" srcOrd="1" destOrd="0" parTransId="{8E1F5F5B-5D96-42AC-BB0B-75FDF049B204}" sibTransId="{808798DE-D54A-4BF7-AE41-FAB35F273B98}"/>
    <dgm:cxn modelId="{6548769E-1FE9-4FE8-886A-A9F0979359D6}" srcId="{37FDECB3-4F72-4AFE-BE49-9D0F074CF123}" destId="{88BF11BF-3861-4002-A2E1-EB9DEF392A25}" srcOrd="0" destOrd="0" parTransId="{CF123CAB-8264-4DC9-B758-F8289281A4FC}" sibTransId="{6C2A1139-880B-45F4-9377-B9F40A206B44}"/>
    <dgm:cxn modelId="{37CBA4DD-244F-F04E-8B46-C9E8A5B31318}" type="presOf" srcId="{060A7CCB-7CC6-4807-A097-09571349FD0E}" destId="{A0BDCFB3-E813-4D69-AB9B-581FD9417570}" srcOrd="0" destOrd="1" presId="urn:microsoft.com/office/officeart/2018/2/layout/IconVerticalSolidList"/>
    <dgm:cxn modelId="{295DCDED-42DA-D64F-9D80-1B4D34AC3B76}" type="presOf" srcId="{1F994AC8-819D-4DC9-86DA-CDB4DB563411}" destId="{A0BDCFB3-E813-4D69-AB9B-581FD9417570}" srcOrd="0" destOrd="6" presId="urn:microsoft.com/office/officeart/2018/2/layout/IconVerticalSolidList"/>
    <dgm:cxn modelId="{3E45ACEE-DAFC-854E-A40D-205B367748BB}" type="presOf" srcId="{EF200D0A-4BF6-4535-8E14-62F2D36B9CE0}" destId="{A0BDCFB3-E813-4D69-AB9B-581FD9417570}" srcOrd="0" destOrd="4" presId="urn:microsoft.com/office/officeart/2018/2/layout/IconVerticalSolidList"/>
    <dgm:cxn modelId="{AD76DCEF-0C17-714E-A7CE-421566B80AA3}" type="presOf" srcId="{C6AE5A30-535E-4EE1-A1C8-EF306B3C9028}" destId="{AFA45814-09EF-4AB7-A968-9653E67D79EE}" srcOrd="0" destOrd="0" presId="urn:microsoft.com/office/officeart/2018/2/layout/IconVerticalSolidList"/>
    <dgm:cxn modelId="{8349DEF5-AA26-9F4E-9B6F-D438E1685991}" type="presParOf" srcId="{AFA45814-09EF-4AB7-A968-9653E67D79EE}" destId="{67A87C00-4FFB-4FA0-A03D-AE872AEE8A9B}" srcOrd="0" destOrd="0" presId="urn:microsoft.com/office/officeart/2018/2/layout/IconVerticalSolidList"/>
    <dgm:cxn modelId="{72F4EB15-4468-4648-A065-C4EBD05B4634}" type="presParOf" srcId="{67A87C00-4FFB-4FA0-A03D-AE872AEE8A9B}" destId="{0776934D-8702-4A42-ADDD-3127AC77619B}" srcOrd="0" destOrd="0" presId="urn:microsoft.com/office/officeart/2018/2/layout/IconVerticalSolidList"/>
    <dgm:cxn modelId="{2EB309F4-68F0-B14A-9119-1DEB1B3D8A47}" type="presParOf" srcId="{67A87C00-4FFB-4FA0-A03D-AE872AEE8A9B}" destId="{1482CCC3-5D5D-4F3F-BCB8-4859C04343C7}" srcOrd="1" destOrd="0" presId="urn:microsoft.com/office/officeart/2018/2/layout/IconVerticalSolidList"/>
    <dgm:cxn modelId="{2CFA2F9A-2F61-754B-9092-C4046464519D}" type="presParOf" srcId="{67A87C00-4FFB-4FA0-A03D-AE872AEE8A9B}" destId="{C0D1F57C-F107-4661-B19C-4C1890A4B3C8}" srcOrd="2" destOrd="0" presId="urn:microsoft.com/office/officeart/2018/2/layout/IconVerticalSolidList"/>
    <dgm:cxn modelId="{01EB6858-F2F2-8142-850E-9471222458A3}" type="presParOf" srcId="{67A87C00-4FFB-4FA0-A03D-AE872AEE8A9B}" destId="{B7B29DE0-E6AB-4009-86BB-4BCB70A8EB14}" srcOrd="3" destOrd="0" presId="urn:microsoft.com/office/officeart/2018/2/layout/IconVerticalSolidList"/>
    <dgm:cxn modelId="{D6E131C9-FC39-7F4C-97CE-7110770C6973}" type="presParOf" srcId="{AFA45814-09EF-4AB7-A968-9653E67D79EE}" destId="{7D17A2C4-7EE7-4CF9-ACF2-96A9E8899E54}" srcOrd="1" destOrd="0" presId="urn:microsoft.com/office/officeart/2018/2/layout/IconVerticalSolidList"/>
    <dgm:cxn modelId="{02A1F0CD-B824-CA45-8205-459E8D127405}" type="presParOf" srcId="{AFA45814-09EF-4AB7-A968-9653E67D79EE}" destId="{E8DC3970-CA39-47FE-AD35-F8D49DCF8B2A}" srcOrd="2" destOrd="0" presId="urn:microsoft.com/office/officeart/2018/2/layout/IconVerticalSolidList"/>
    <dgm:cxn modelId="{C8C06ACE-1919-1D4A-96B0-AE4CDEBDDBA7}" type="presParOf" srcId="{E8DC3970-CA39-47FE-AD35-F8D49DCF8B2A}" destId="{4AE425D9-BCC9-44B9-B039-5BA84CF68FF4}" srcOrd="0" destOrd="0" presId="urn:microsoft.com/office/officeart/2018/2/layout/IconVerticalSolidList"/>
    <dgm:cxn modelId="{1EBA1916-5417-F74B-838D-DDEF9311CC92}" type="presParOf" srcId="{E8DC3970-CA39-47FE-AD35-F8D49DCF8B2A}" destId="{FB1728AA-A2B6-4331-8BCE-414E91E7C293}" srcOrd="1" destOrd="0" presId="urn:microsoft.com/office/officeart/2018/2/layout/IconVerticalSolidList"/>
    <dgm:cxn modelId="{1D586A23-5809-E240-9999-380921E6C3DF}" type="presParOf" srcId="{E8DC3970-CA39-47FE-AD35-F8D49DCF8B2A}" destId="{A77BA64C-A43B-4647-9F72-DA9937A0F4A6}" srcOrd="2" destOrd="0" presId="urn:microsoft.com/office/officeart/2018/2/layout/IconVerticalSolidList"/>
    <dgm:cxn modelId="{92057D3A-5840-344B-B6E9-646102BDFC57}" type="presParOf" srcId="{E8DC3970-CA39-47FE-AD35-F8D49DCF8B2A}" destId="{C7CE37D7-2C85-4CD7-AD39-31C4D1D7E659}" srcOrd="3" destOrd="0" presId="urn:microsoft.com/office/officeart/2018/2/layout/IconVerticalSolidList"/>
    <dgm:cxn modelId="{FDC81133-2C79-5544-8B78-FFB0DEDF25B6}" type="presParOf" srcId="{E8DC3970-CA39-47FE-AD35-F8D49DCF8B2A}" destId="{A0BDCFB3-E813-4D69-AB9B-581FD9417570}"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3642AD-EBE9-854F-BD4F-8B2406D53DD6}">
      <dsp:nvSpPr>
        <dsp:cNvPr id="0" name=""/>
        <dsp:cNvSpPr/>
      </dsp:nvSpPr>
      <dsp:spPr>
        <a:xfrm>
          <a:off x="0" y="218079"/>
          <a:ext cx="4939867" cy="164150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it-IT" sz="2300" kern="1200"/>
            <a:t>Attività e tecnica della raccolta e della definizione dei vocaboli; attività che ha per oggetto la realizzazione di dizionari </a:t>
          </a:r>
          <a:endParaRPr lang="en-US" sz="2300" kern="1200"/>
        </a:p>
      </dsp:txBody>
      <dsp:txXfrm>
        <a:off x="80132" y="298211"/>
        <a:ext cx="4779603" cy="1481245"/>
      </dsp:txXfrm>
    </dsp:sp>
    <dsp:sp modelId="{4299BBE5-6367-C54A-91EB-A453D4F63F4E}">
      <dsp:nvSpPr>
        <dsp:cNvPr id="0" name=""/>
        <dsp:cNvSpPr/>
      </dsp:nvSpPr>
      <dsp:spPr>
        <a:xfrm>
          <a:off x="0" y="1925829"/>
          <a:ext cx="4939867" cy="164150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it-IT" sz="2300" kern="1200"/>
            <a:t>attenzione: lessicografia ≠ lessicologia (studio del sistema lessicale di una o più lingue)</a:t>
          </a:r>
          <a:endParaRPr lang="en-US" sz="2300" kern="1200"/>
        </a:p>
      </dsp:txBody>
      <dsp:txXfrm>
        <a:off x="80132" y="2005961"/>
        <a:ext cx="4779603" cy="14812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4006A5-8B99-47AE-AF68-698D543C5F35}">
      <dsp:nvSpPr>
        <dsp:cNvPr id="0" name=""/>
        <dsp:cNvSpPr/>
      </dsp:nvSpPr>
      <dsp:spPr>
        <a:xfrm>
          <a:off x="730349" y="296918"/>
          <a:ext cx="2196000" cy="2196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93AD1A-ED5B-43BE-801D-D3E28FCF894A}">
      <dsp:nvSpPr>
        <dsp:cNvPr id="0" name=""/>
        <dsp:cNvSpPr/>
      </dsp:nvSpPr>
      <dsp:spPr>
        <a:xfrm>
          <a:off x="1198349" y="764919"/>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AC4F16-8768-41D7-98B6-00141BEFA1BC}">
      <dsp:nvSpPr>
        <dsp:cNvPr id="0" name=""/>
        <dsp:cNvSpPr/>
      </dsp:nvSpPr>
      <dsp:spPr>
        <a:xfrm>
          <a:off x="28349" y="3176919"/>
          <a:ext cx="360000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it-IT" sz="1100" kern="1200"/>
            <a:t>Il termine è usato per indicare dizionari ed enciclopedie dal </a:t>
          </a:r>
          <a:r>
            <a:rPr lang="it-IT" sz="1100" i="1" kern="1200"/>
            <a:t>Thesaurus linguae Romanae et Britannicae </a:t>
          </a:r>
          <a:r>
            <a:rPr lang="it-IT" sz="1100" kern="1200"/>
            <a:t>(1565)</a:t>
          </a:r>
          <a:endParaRPr lang="en-US" sz="1100" kern="1200"/>
        </a:p>
      </dsp:txBody>
      <dsp:txXfrm>
        <a:off x="28349" y="3176919"/>
        <a:ext cx="3600000" cy="877500"/>
      </dsp:txXfrm>
    </dsp:sp>
    <dsp:sp modelId="{B58F4197-74B9-46EF-BE87-B418DF0D106B}">
      <dsp:nvSpPr>
        <dsp:cNvPr id="0" name=""/>
        <dsp:cNvSpPr/>
      </dsp:nvSpPr>
      <dsp:spPr>
        <a:xfrm>
          <a:off x="4960350" y="296918"/>
          <a:ext cx="2196000" cy="2196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4663E7-617A-4768-87ED-C93D180558FD}">
      <dsp:nvSpPr>
        <dsp:cNvPr id="0" name=""/>
        <dsp:cNvSpPr/>
      </dsp:nvSpPr>
      <dsp:spPr>
        <a:xfrm>
          <a:off x="5428350" y="764919"/>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DF2B4E-F556-46BA-8080-408764C00927}">
      <dsp:nvSpPr>
        <dsp:cNvPr id="0" name=""/>
        <dsp:cNvSpPr/>
      </dsp:nvSpPr>
      <dsp:spPr>
        <a:xfrm>
          <a:off x="4258350" y="3176919"/>
          <a:ext cx="360000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it-IT" sz="1100" kern="1200"/>
            <a:t>Da metà ‘800 indica un dizionario che, data una parola,  presenta le parole che hanno una qualche relazione con la voce che si sta consultando, specificando il senso di questa relazione (Patota 2016)</a:t>
          </a:r>
          <a:endParaRPr lang="en-US" sz="1100" kern="1200"/>
        </a:p>
      </dsp:txBody>
      <dsp:txXfrm>
        <a:off x="4258350" y="3176919"/>
        <a:ext cx="3600000" cy="8775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F3780F-D771-BF4E-80AA-5B156E0E59CD}">
      <dsp:nvSpPr>
        <dsp:cNvPr id="0" name=""/>
        <dsp:cNvSpPr/>
      </dsp:nvSpPr>
      <dsp:spPr>
        <a:xfrm>
          <a:off x="914164" y="845"/>
          <a:ext cx="3111537" cy="378372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it-IT" sz="2300" kern="1200" dirty="0"/>
            <a:t>Organizzazione dei materiali che formano il corpo del dizionario (l’insieme delle voci; per es. organizzazione onomasiologica o semasiologica), introduzione, avvertenze, appendici, ecc.</a:t>
          </a:r>
          <a:endParaRPr lang="en-US" sz="2300" kern="1200" dirty="0"/>
        </a:p>
      </dsp:txBody>
      <dsp:txXfrm>
        <a:off x="914164" y="845"/>
        <a:ext cx="3111537" cy="37837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76934D-8702-4A42-ADDD-3127AC77619B}">
      <dsp:nvSpPr>
        <dsp:cNvPr id="0" name=""/>
        <dsp:cNvSpPr/>
      </dsp:nvSpPr>
      <dsp:spPr>
        <a:xfrm>
          <a:off x="-874772" y="6431"/>
          <a:ext cx="4939867" cy="111682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482CCC3-5D5D-4F3F-BCB8-4859C04343C7}">
      <dsp:nvSpPr>
        <dsp:cNvPr id="0" name=""/>
        <dsp:cNvSpPr/>
      </dsp:nvSpPr>
      <dsp:spPr>
        <a:xfrm>
          <a:off x="-536934" y="257716"/>
          <a:ext cx="614251" cy="6142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7B29DE0-E6AB-4009-86BB-4BCB70A8EB14}">
      <dsp:nvSpPr>
        <dsp:cNvPr id="0" name=""/>
        <dsp:cNvSpPr/>
      </dsp:nvSpPr>
      <dsp:spPr>
        <a:xfrm>
          <a:off x="415155" y="6431"/>
          <a:ext cx="3647415" cy="1116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97" tIns="118197" rIns="118197" bIns="118197" numCol="1" spcCol="1270" anchor="ctr" anchorCtr="0">
          <a:noAutofit/>
        </a:bodyPr>
        <a:lstStyle/>
        <a:p>
          <a:pPr marL="0" lvl="0" indent="0" algn="l" defTabSz="800100">
            <a:lnSpc>
              <a:spcPct val="100000"/>
            </a:lnSpc>
            <a:spcBef>
              <a:spcPct val="0"/>
            </a:spcBef>
            <a:spcAft>
              <a:spcPct val="35000"/>
            </a:spcAft>
            <a:buNone/>
          </a:pPr>
          <a:r>
            <a:rPr lang="it-IT" sz="1800" kern="1200"/>
            <a:t>Organizzazione interna della singola voce.</a:t>
          </a:r>
          <a:br>
            <a:rPr lang="it-IT" sz="1800" kern="1200"/>
          </a:br>
          <a:endParaRPr lang="en-US" sz="1800" kern="1200"/>
        </a:p>
      </dsp:txBody>
      <dsp:txXfrm>
        <a:off x="415155" y="6431"/>
        <a:ext cx="3647415" cy="1116821"/>
      </dsp:txXfrm>
    </dsp:sp>
    <dsp:sp modelId="{4AE425D9-BCC9-44B9-B039-5BA84CF68FF4}">
      <dsp:nvSpPr>
        <dsp:cNvPr id="0" name=""/>
        <dsp:cNvSpPr/>
      </dsp:nvSpPr>
      <dsp:spPr>
        <a:xfrm>
          <a:off x="-874772" y="1402458"/>
          <a:ext cx="4939867" cy="237652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FB1728AA-A2B6-4331-8BCE-414E91E7C293}">
      <dsp:nvSpPr>
        <dsp:cNvPr id="0" name=""/>
        <dsp:cNvSpPr/>
      </dsp:nvSpPr>
      <dsp:spPr>
        <a:xfrm>
          <a:off x="-536934" y="2283596"/>
          <a:ext cx="614251" cy="6142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7CE37D7-2C85-4CD7-AD39-31C4D1D7E659}">
      <dsp:nvSpPr>
        <dsp:cNvPr id="0" name=""/>
        <dsp:cNvSpPr/>
      </dsp:nvSpPr>
      <dsp:spPr>
        <a:xfrm>
          <a:off x="415155" y="2032312"/>
          <a:ext cx="2222940" cy="1116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97" tIns="118197" rIns="118197" bIns="118197" numCol="1" spcCol="1270" anchor="ctr" anchorCtr="0">
          <a:noAutofit/>
        </a:bodyPr>
        <a:lstStyle/>
        <a:p>
          <a:pPr marL="0" lvl="0" indent="0" algn="l" defTabSz="800100">
            <a:lnSpc>
              <a:spcPct val="100000"/>
            </a:lnSpc>
            <a:spcBef>
              <a:spcPct val="0"/>
            </a:spcBef>
            <a:spcAft>
              <a:spcPct val="35000"/>
            </a:spcAft>
            <a:buNone/>
          </a:pPr>
          <a:r>
            <a:rPr lang="it-IT" sz="1800" kern="1200"/>
            <a:t>Es.</a:t>
          </a:r>
          <a:endParaRPr lang="en-US" sz="1800" kern="1200"/>
        </a:p>
      </dsp:txBody>
      <dsp:txXfrm>
        <a:off x="415155" y="2032312"/>
        <a:ext cx="2222940" cy="1116821"/>
      </dsp:txXfrm>
    </dsp:sp>
    <dsp:sp modelId="{A0BDCFB3-E813-4D69-AB9B-581FD9417570}">
      <dsp:nvSpPr>
        <dsp:cNvPr id="0" name=""/>
        <dsp:cNvSpPr/>
      </dsp:nvSpPr>
      <dsp:spPr>
        <a:xfrm>
          <a:off x="886026" y="1982351"/>
          <a:ext cx="4928613" cy="1216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97" tIns="118197" rIns="118197" bIns="118197" numCol="1" spcCol="1270" anchor="ctr" anchorCtr="0">
          <a:noAutofit/>
        </a:bodyPr>
        <a:lstStyle/>
        <a:p>
          <a:pPr marL="0" lvl="0" indent="0" algn="l" defTabSz="488950">
            <a:lnSpc>
              <a:spcPct val="100000"/>
            </a:lnSpc>
            <a:spcBef>
              <a:spcPct val="0"/>
            </a:spcBef>
            <a:spcAft>
              <a:spcPct val="35000"/>
            </a:spcAft>
            <a:buNone/>
          </a:pPr>
          <a:r>
            <a:rPr lang="it-IT" sz="1100" kern="1200"/>
            <a:t>Intestazione</a:t>
          </a:r>
          <a:endParaRPr lang="en-US" sz="1100" kern="1200"/>
        </a:p>
        <a:p>
          <a:pPr marL="0" lvl="0" indent="0" algn="l" defTabSz="488950">
            <a:lnSpc>
              <a:spcPct val="100000"/>
            </a:lnSpc>
            <a:spcBef>
              <a:spcPct val="0"/>
            </a:spcBef>
            <a:spcAft>
              <a:spcPct val="35000"/>
            </a:spcAft>
            <a:buNone/>
          </a:pPr>
          <a:r>
            <a:rPr lang="it-IT" sz="1100" kern="1200"/>
            <a:t>Trascrizione fonetica</a:t>
          </a:r>
          <a:endParaRPr lang="en-US" sz="1100" kern="1200"/>
        </a:p>
        <a:p>
          <a:pPr marL="0" lvl="0" indent="0" algn="l" defTabSz="488950">
            <a:lnSpc>
              <a:spcPct val="100000"/>
            </a:lnSpc>
            <a:spcBef>
              <a:spcPct val="0"/>
            </a:spcBef>
            <a:spcAft>
              <a:spcPct val="35000"/>
            </a:spcAft>
            <a:buNone/>
          </a:pPr>
          <a:r>
            <a:rPr lang="it-IT" sz="1100" kern="1200"/>
            <a:t>Divisione in sillabe</a:t>
          </a:r>
          <a:endParaRPr lang="en-US" sz="1100" kern="1200"/>
        </a:p>
        <a:p>
          <a:pPr marL="0" lvl="0" indent="0" algn="l" defTabSz="488950">
            <a:lnSpc>
              <a:spcPct val="100000"/>
            </a:lnSpc>
            <a:spcBef>
              <a:spcPct val="0"/>
            </a:spcBef>
            <a:spcAft>
              <a:spcPct val="35000"/>
            </a:spcAft>
            <a:buNone/>
          </a:pPr>
          <a:r>
            <a:rPr lang="it-IT" sz="1100" kern="1200" dirty="0"/>
            <a:t>Categoria grammaticale</a:t>
          </a:r>
          <a:endParaRPr lang="en-US" sz="1100" kern="1200" dirty="0"/>
        </a:p>
        <a:p>
          <a:pPr marL="0" lvl="0" indent="0" algn="l" defTabSz="488950">
            <a:lnSpc>
              <a:spcPct val="100000"/>
            </a:lnSpc>
            <a:spcBef>
              <a:spcPct val="0"/>
            </a:spcBef>
            <a:spcAft>
              <a:spcPct val="35000"/>
            </a:spcAft>
            <a:buNone/>
          </a:pPr>
          <a:r>
            <a:rPr lang="it-IT" sz="1100" kern="1200" dirty="0"/>
            <a:t>Etimologia</a:t>
          </a:r>
          <a:endParaRPr lang="en-US" sz="1100" kern="1200" dirty="0"/>
        </a:p>
        <a:p>
          <a:pPr marL="0" lvl="0" indent="0" algn="l" defTabSz="488950">
            <a:lnSpc>
              <a:spcPct val="100000"/>
            </a:lnSpc>
            <a:spcBef>
              <a:spcPct val="0"/>
            </a:spcBef>
            <a:spcAft>
              <a:spcPct val="35000"/>
            </a:spcAft>
            <a:buNone/>
          </a:pPr>
          <a:r>
            <a:rPr lang="it-IT" sz="1100" kern="1200"/>
            <a:t>Marche d’uso</a:t>
          </a:r>
          <a:endParaRPr lang="en-US" sz="1100" kern="1200"/>
        </a:p>
        <a:p>
          <a:pPr marL="0" lvl="0" indent="0" algn="l" defTabSz="488950">
            <a:lnSpc>
              <a:spcPct val="100000"/>
            </a:lnSpc>
            <a:spcBef>
              <a:spcPct val="0"/>
            </a:spcBef>
            <a:spcAft>
              <a:spcPct val="35000"/>
            </a:spcAft>
            <a:buNone/>
          </a:pPr>
          <a:r>
            <a:rPr lang="it-IT" sz="1100" kern="1200"/>
            <a:t>Definizione</a:t>
          </a:r>
          <a:endParaRPr lang="en-US" sz="1100" kern="1200"/>
        </a:p>
        <a:p>
          <a:pPr marL="0" lvl="0" indent="0" algn="l" defTabSz="488950">
            <a:lnSpc>
              <a:spcPct val="100000"/>
            </a:lnSpc>
            <a:spcBef>
              <a:spcPct val="0"/>
            </a:spcBef>
            <a:spcAft>
              <a:spcPct val="35000"/>
            </a:spcAft>
            <a:buNone/>
          </a:pPr>
          <a:r>
            <a:rPr lang="it-IT" sz="1100" kern="1200"/>
            <a:t>Ecc.</a:t>
          </a:r>
          <a:endParaRPr lang="en-US" sz="1100" kern="1200"/>
        </a:p>
      </dsp:txBody>
      <dsp:txXfrm>
        <a:off x="886026" y="1982351"/>
        <a:ext cx="4928613" cy="121674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3BA9AA-DB5A-CD4A-9E66-05D232ED4902}" type="datetimeFigureOut">
              <a:rPr lang="it-IT" smtClean="0"/>
              <a:t>01/06/24</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2DFB1C-E00B-CB44-BF56-26C6205D0123}" type="slidenum">
              <a:rPr lang="it-IT" smtClean="0"/>
              <a:t>‹N›</a:t>
            </a:fld>
            <a:endParaRPr lang="it-IT"/>
          </a:p>
        </p:txBody>
      </p:sp>
    </p:spTree>
    <p:extLst>
      <p:ext uri="{BB962C8B-B14F-4D97-AF65-F5344CB8AC3E}">
        <p14:creationId xmlns:p14="http://schemas.microsoft.com/office/powerpoint/2010/main" val="340792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stile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6676AB0E-CA73-4E4C-A958-D1B89C7948D8}" type="datetimeFigureOut">
              <a:rPr lang="it-IT" smtClean="0"/>
              <a:t>01/06/24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0CCF7F4-45AD-3A45-9A06-5548E037E2C3}" type="slidenum">
              <a:rPr lang="it-IT" smtClean="0"/>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6676AB0E-CA73-4E4C-A958-D1B89C7948D8}" type="datetimeFigureOut">
              <a:rPr lang="it-IT" smtClean="0"/>
              <a:t>01/06/24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0CCF7F4-45AD-3A45-9A06-5548E037E2C3}" type="slidenum">
              <a:rPr lang="it-IT" smtClean="0"/>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stile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6676AB0E-CA73-4E4C-A958-D1B89C7948D8}" type="datetimeFigureOut">
              <a:rPr lang="it-IT" smtClean="0"/>
              <a:t>01/06/24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0CCF7F4-45AD-3A45-9A06-5548E037E2C3}" type="slidenum">
              <a:rPr lang="it-IT" smtClean="0"/>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Fare clic per modificare lo stile del titolo dello schema</a:t>
            </a:r>
            <a:endParaRPr lang="en-US" dirty="0"/>
          </a:p>
        </p:txBody>
      </p:sp>
      <p:sp>
        <p:nvSpPr>
          <p:cNvPr id="4" name="Date Placeholder 3"/>
          <p:cNvSpPr>
            <a:spLocks noGrp="1"/>
          </p:cNvSpPr>
          <p:nvPr>
            <p:ph type="dt" sz="half" idx="10"/>
          </p:nvPr>
        </p:nvSpPr>
        <p:spPr/>
        <p:txBody>
          <a:bodyPr/>
          <a:lstStyle/>
          <a:p>
            <a:fld id="{7CA4BCE7-3B8E-4615-8FB1-37EDDCA39C03}" type="datetimeFigureOut">
              <a:rPr lang="it-IT" smtClean="0"/>
              <a:t>01/06/24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4DD7057-C751-4A16-8FF2-2098FC78D030}" type="slidenum">
              <a:rPr lang="it-IT" smtClean="0"/>
              <a:t>‹N›</a:t>
            </a:fld>
            <a:endParaRPr lang="it-IT"/>
          </a:p>
        </p:txBody>
      </p:sp>
    </p:spTree>
    <p:extLst>
      <p:ext uri="{BB962C8B-B14F-4D97-AF65-F5344CB8AC3E}">
        <p14:creationId xmlns:p14="http://schemas.microsoft.com/office/powerpoint/2010/main" val="372063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6676AB0E-CA73-4E4C-A958-D1B89C7948D8}" type="datetimeFigureOut">
              <a:rPr lang="it-IT" smtClean="0"/>
              <a:t>01/06/24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0CCF7F4-45AD-3A45-9A06-5548E037E2C3}" type="slidenum">
              <a:rPr lang="it-IT" smtClean="0"/>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stile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6676AB0E-CA73-4E4C-A958-D1B89C7948D8}" type="datetimeFigureOut">
              <a:rPr lang="it-IT" smtClean="0"/>
              <a:t>01/06/24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0CCF7F4-45AD-3A45-9A06-5548E037E2C3}" type="slidenum">
              <a:rPr lang="it-IT" smtClean="0"/>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6676AB0E-CA73-4E4C-A958-D1B89C7948D8}" type="datetimeFigureOut">
              <a:rPr lang="it-IT" smtClean="0"/>
              <a:t>01/06/24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0CCF7F4-45AD-3A45-9A06-5548E037E2C3}" type="slidenum">
              <a:rPr lang="it-IT" smtClean="0"/>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stile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6676AB0E-CA73-4E4C-A958-D1B89C7948D8}" type="datetimeFigureOut">
              <a:rPr lang="it-IT" smtClean="0"/>
              <a:t>01/06/24</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C0CCF7F4-45AD-3A45-9A06-5548E037E2C3}" type="slidenum">
              <a:rPr lang="it-IT" smtClean="0"/>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3" name="Date Placeholder 2"/>
          <p:cNvSpPr>
            <a:spLocks noGrp="1"/>
          </p:cNvSpPr>
          <p:nvPr>
            <p:ph type="dt" sz="half" idx="10"/>
          </p:nvPr>
        </p:nvSpPr>
        <p:spPr/>
        <p:txBody>
          <a:bodyPr/>
          <a:lstStyle/>
          <a:p>
            <a:fld id="{6676AB0E-CA73-4E4C-A958-D1B89C7948D8}" type="datetimeFigureOut">
              <a:rPr lang="it-IT" smtClean="0"/>
              <a:t>01/06/24</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C0CCF7F4-45AD-3A45-9A06-5548E037E2C3}" type="slidenum">
              <a:rPr lang="it-IT" smtClean="0"/>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76AB0E-CA73-4E4C-A958-D1B89C7948D8}" type="datetimeFigureOut">
              <a:rPr lang="it-IT" smtClean="0"/>
              <a:t>01/06/24</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C0CCF7F4-45AD-3A45-9A06-5548E037E2C3}" type="slidenum">
              <a:rPr lang="it-IT" smtClean="0"/>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stile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6676AB0E-CA73-4E4C-A958-D1B89C7948D8}" type="datetimeFigureOut">
              <a:rPr lang="it-IT" smtClean="0"/>
              <a:t>01/06/24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0CCF7F4-45AD-3A45-9A06-5548E037E2C3}" type="slidenum">
              <a:rPr lang="it-IT" smtClean="0"/>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stile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Trascinare l'immagine su un segnaposto o fare clic sull'icona per aggiungerla</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6676AB0E-CA73-4E4C-A958-D1B89C7948D8}" type="datetimeFigureOut">
              <a:rPr lang="it-IT" smtClean="0"/>
              <a:t>01/06/24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0CCF7F4-45AD-3A45-9A06-5548E037E2C3}" type="slidenum">
              <a:rPr lang="it-IT" smtClean="0"/>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stile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76AB0E-CA73-4E4C-A958-D1B89C7948D8}" type="datetimeFigureOut">
              <a:rPr lang="it-IT" smtClean="0"/>
              <a:t>01/06/24</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CCF7F4-45AD-3A45-9A06-5548E037E2C3}" type="slidenum">
              <a:rPr lang="it-IT" smtClean="0"/>
              <a:t>‹N›</a:t>
            </a:fld>
            <a:endParaRPr lang="it-IT"/>
          </a:p>
        </p:txBody>
      </p:sp>
    </p:spTree>
    <p:extLst>
      <p:ext uri="{BB962C8B-B14F-4D97-AF65-F5344CB8AC3E}">
        <p14:creationId xmlns:p14="http://schemas.microsoft.com/office/powerpoint/2010/main" val="13388994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tommaseobellini.it/"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tiff"/><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gitization Opportunities in Publishing Today | Digitization"/>
          <p:cNvPicPr>
            <a:picLocks noChangeAspect="1" noChangeArrowheads="1"/>
          </p:cNvPicPr>
          <p:nvPr/>
        </p:nvPicPr>
        <p:blipFill rotWithShape="1">
          <a:blip r:embed="rId2">
            <a:extLst>
              <a:ext uri="{28A0092B-C50C-407E-A947-70E740481C1C}">
                <a14:useLocalDpi xmlns:a14="http://schemas.microsoft.com/office/drawing/2010/main" val="0"/>
              </a:ext>
            </a:extLst>
          </a:blip>
          <a:srcRect b="11980"/>
          <a:stretch/>
        </p:blipFill>
        <p:spPr bwMode="auto">
          <a:xfrm>
            <a:off x="0" y="1422400"/>
            <a:ext cx="9148704" cy="5435600"/>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0" y="0"/>
            <a:ext cx="9144000" cy="1422400"/>
          </a:xfrm>
          <a:prstGeom prst="rect">
            <a:avLst/>
          </a:prstGeom>
          <a:gradFill flip="none" rotWithShape="1">
            <a:gsLst>
              <a:gs pos="0">
                <a:srgbClr val="57CEB7"/>
              </a:gs>
              <a:gs pos="89000">
                <a:schemeClr val="accent1">
                  <a:lumMod val="50000"/>
                </a:schemeClr>
              </a:gs>
            </a:gsLst>
            <a:lin ang="16200000" scaled="1"/>
            <a:tileRect/>
          </a:gra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it-IT" sz="2800" dirty="0"/>
              <a:t>Lessicografia (storica) della lingua italiana on-line</a:t>
            </a:r>
          </a:p>
        </p:txBody>
      </p:sp>
    </p:spTree>
    <p:extLst>
      <p:ext uri="{BB962C8B-B14F-4D97-AF65-F5344CB8AC3E}">
        <p14:creationId xmlns:p14="http://schemas.microsoft.com/office/powerpoint/2010/main" val="937710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okeh - 8738" descr="Bokeh - 8738">
            <a:hlinkClick r:id="" action="ppaction://media"/>
            <a:extLst>
              <a:ext uri="{FF2B5EF4-FFF2-40B4-BE49-F238E27FC236}">
                <a16:creationId xmlns:a16="http://schemas.microsoft.com/office/drawing/2014/main" id="{D9EDECEA-9A2A-2242-032B-F7ECE769106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0879" r="14122"/>
          <a:stretch/>
        </p:blipFill>
        <p:spPr>
          <a:xfrm>
            <a:off x="0" y="0"/>
            <a:ext cx="9144000" cy="6858000"/>
          </a:xfrm>
          <a:prstGeom prst="rect">
            <a:avLst/>
          </a:prstGeom>
        </p:spPr>
      </p:pic>
      <p:sp>
        <p:nvSpPr>
          <p:cNvPr id="3" name="Segnaposto contenuto 2">
            <a:extLst>
              <a:ext uri="{FF2B5EF4-FFF2-40B4-BE49-F238E27FC236}">
                <a16:creationId xmlns:a16="http://schemas.microsoft.com/office/drawing/2014/main" id="{548C5845-0455-0B40-A2D3-B1954D9E3D05}"/>
              </a:ext>
            </a:extLst>
          </p:cNvPr>
          <p:cNvSpPr>
            <a:spLocks noGrp="1"/>
          </p:cNvSpPr>
          <p:nvPr>
            <p:ph idx="1"/>
          </p:nvPr>
        </p:nvSpPr>
        <p:spPr>
          <a:xfrm>
            <a:off x="319367" y="588495"/>
            <a:ext cx="4252633" cy="6027458"/>
          </a:xfrm>
        </p:spPr>
        <p:txBody>
          <a:bodyPr>
            <a:normAutofit fontScale="55000" lnSpcReduction="20000"/>
          </a:bodyPr>
          <a:lstStyle/>
          <a:p>
            <a:pPr marL="0" indent="0">
              <a:buNone/>
            </a:pPr>
            <a:r>
              <a:rPr lang="it-IT" b="1" dirty="0"/>
              <a:t>Microstruttura Zingarelli:</a:t>
            </a:r>
          </a:p>
          <a:p>
            <a:pPr marL="0" indent="0">
              <a:buNone/>
            </a:pPr>
            <a:endParaRPr lang="it-IT" dirty="0"/>
          </a:p>
          <a:p>
            <a:pPr marL="514350" indent="-514350">
              <a:buFont typeface="+mj-lt"/>
              <a:buAutoNum type="arabicPeriod"/>
            </a:pPr>
            <a:r>
              <a:rPr lang="it-IT" dirty="0"/>
              <a:t>vocabolo; </a:t>
            </a:r>
          </a:p>
          <a:p>
            <a:pPr marL="514350" indent="-514350">
              <a:buFont typeface="+mj-lt"/>
              <a:buAutoNum type="arabicPeriod"/>
            </a:pPr>
            <a:r>
              <a:rPr lang="it-IT" dirty="0"/>
              <a:t>indicazione di marchio registrato; </a:t>
            </a:r>
          </a:p>
          <a:p>
            <a:pPr marL="514350" indent="-514350">
              <a:buFont typeface="+mj-lt"/>
              <a:buAutoNum type="arabicPeriod"/>
            </a:pPr>
            <a:r>
              <a:rPr lang="it-IT" dirty="0"/>
              <a:t>trascrizione fonematica; </a:t>
            </a:r>
          </a:p>
          <a:p>
            <a:pPr marL="514350" indent="-514350">
              <a:buFont typeface="+mj-lt"/>
              <a:buAutoNum type="arabicPeriod"/>
            </a:pPr>
            <a:r>
              <a:rPr lang="it-IT" dirty="0"/>
              <a:t>varianti di forma; </a:t>
            </a:r>
          </a:p>
          <a:p>
            <a:pPr marL="514350" indent="-514350">
              <a:buFont typeface="+mj-lt"/>
              <a:buAutoNum type="arabicPeriod"/>
            </a:pPr>
            <a:r>
              <a:rPr lang="it-IT" dirty="0"/>
              <a:t>etimologia; </a:t>
            </a:r>
          </a:p>
          <a:p>
            <a:pPr marL="514350" indent="-514350">
              <a:buFont typeface="+mj-lt"/>
              <a:buAutoNum type="arabicPeriod"/>
            </a:pPr>
            <a:r>
              <a:rPr lang="it-IT" dirty="0"/>
              <a:t>qualifica grammaticale; </a:t>
            </a:r>
          </a:p>
          <a:p>
            <a:pPr marL="514350" indent="-514350">
              <a:buFont typeface="+mj-lt"/>
              <a:buAutoNum type="arabicPeriod"/>
            </a:pPr>
            <a:r>
              <a:rPr lang="it-IT" dirty="0"/>
              <a:t>sezione morfologica; </a:t>
            </a:r>
          </a:p>
          <a:p>
            <a:pPr marL="514350" indent="-514350">
              <a:buFont typeface="+mj-lt"/>
              <a:buAutoNum type="arabicPeriod"/>
            </a:pPr>
            <a:r>
              <a:rPr lang="it-IT" dirty="0"/>
              <a:t>sezione semantica; </a:t>
            </a:r>
          </a:p>
          <a:p>
            <a:pPr marL="514350" indent="-514350">
              <a:buFont typeface="+mj-lt"/>
              <a:buAutoNum type="arabicPeriod"/>
            </a:pPr>
            <a:r>
              <a:rPr lang="it-IT" dirty="0"/>
              <a:t>sinonimi, contrari, analoghi, simboli;</a:t>
            </a:r>
          </a:p>
          <a:p>
            <a:pPr marL="514350" indent="-514350">
              <a:buFont typeface="+mj-lt"/>
              <a:buAutoNum type="arabicPeriod"/>
            </a:pPr>
            <a:r>
              <a:rPr lang="it-IT" dirty="0"/>
              <a:t>alterati e sottolemmi; </a:t>
            </a:r>
          </a:p>
          <a:p>
            <a:pPr marL="514350" indent="-514350">
              <a:buFont typeface="+mj-lt"/>
              <a:buAutoNum type="arabicPeriod"/>
            </a:pPr>
            <a:r>
              <a:rPr lang="it-IT" dirty="0"/>
              <a:t>definizioni d’autore; </a:t>
            </a:r>
          </a:p>
          <a:p>
            <a:pPr marL="514350" indent="-514350">
              <a:buFont typeface="+mj-lt"/>
              <a:buAutoNum type="arabicPeriod"/>
            </a:pPr>
            <a:r>
              <a:rPr lang="it-IT" dirty="0"/>
              <a:t>sfumature di significato; </a:t>
            </a:r>
          </a:p>
          <a:p>
            <a:pPr marL="514350" indent="-514350">
              <a:buFont typeface="+mj-lt"/>
              <a:buAutoNum type="arabicPeriod"/>
            </a:pPr>
            <a:r>
              <a:rPr lang="it-IT" dirty="0"/>
              <a:t>inserti di nomenclatura</a:t>
            </a:r>
          </a:p>
          <a:p>
            <a:pPr marL="514350" indent="-514350">
              <a:buFont typeface="+mj-lt"/>
              <a:buAutoNum type="arabicPeriod"/>
            </a:pPr>
            <a:endParaRPr lang="it-IT" dirty="0"/>
          </a:p>
          <a:p>
            <a:pPr marL="0" indent="0">
              <a:buNone/>
            </a:pPr>
            <a:r>
              <a:rPr lang="it-IT" dirty="0"/>
              <a:t>simboli per:</a:t>
            </a:r>
          </a:p>
          <a:p>
            <a:pPr marL="0" indent="0">
              <a:buNone/>
            </a:pPr>
            <a:r>
              <a:rPr lang="it-IT" dirty="0"/>
              <a:t>♦ lessico fondamentale</a:t>
            </a:r>
          </a:p>
          <a:p>
            <a:pPr marL="0" indent="0">
              <a:buNone/>
            </a:pPr>
            <a:r>
              <a:rPr lang="it-IT" dirty="0"/>
              <a:t>♣ parole da salvare</a:t>
            </a:r>
          </a:p>
          <a:p>
            <a:pPr marL="0" indent="0">
              <a:buNone/>
            </a:pPr>
            <a:r>
              <a:rPr lang="it-IT" dirty="0"/>
              <a:t>† parole o accezione arcaica</a:t>
            </a:r>
          </a:p>
        </p:txBody>
      </p:sp>
      <p:sp>
        <p:nvSpPr>
          <p:cNvPr id="7" name="Segnaposto contenuto 2">
            <a:extLst>
              <a:ext uri="{FF2B5EF4-FFF2-40B4-BE49-F238E27FC236}">
                <a16:creationId xmlns:a16="http://schemas.microsoft.com/office/drawing/2014/main" id="{38481DBD-D5ED-0446-9A9F-992EF96FF897}"/>
              </a:ext>
            </a:extLst>
          </p:cNvPr>
          <p:cNvSpPr txBox="1">
            <a:spLocks/>
          </p:cNvSpPr>
          <p:nvPr/>
        </p:nvSpPr>
        <p:spPr>
          <a:xfrm>
            <a:off x="4572000" y="588495"/>
            <a:ext cx="4252633" cy="60274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1500" b="1" dirty="0"/>
              <a:t>La struttura delle entrate </a:t>
            </a:r>
            <a:r>
              <a:rPr lang="it-IT" sz="1500" dirty="0"/>
              <a:t>(Aprile 2005: 173)</a:t>
            </a:r>
          </a:p>
          <a:p>
            <a:pPr marL="0" indent="0">
              <a:buFont typeface="Arial" panose="020B0604020202020204" pitchFamily="34" charset="0"/>
              <a:buNone/>
            </a:pPr>
            <a:r>
              <a:rPr lang="it-IT" sz="1500" dirty="0"/>
              <a:t>AREA DELL’ENTRATA:</a:t>
            </a:r>
          </a:p>
          <a:p>
            <a:pPr>
              <a:buFontTx/>
              <a:buChar char="-"/>
            </a:pPr>
            <a:r>
              <a:rPr lang="it-IT" sz="1500" dirty="0"/>
              <a:t>lemma</a:t>
            </a:r>
          </a:p>
          <a:p>
            <a:pPr>
              <a:buFontTx/>
              <a:buChar char="-"/>
            </a:pPr>
            <a:r>
              <a:rPr lang="it-IT" sz="1500" dirty="0"/>
              <a:t>pronuncia</a:t>
            </a:r>
          </a:p>
          <a:p>
            <a:pPr>
              <a:buFontTx/>
              <a:buChar char="-"/>
            </a:pPr>
            <a:r>
              <a:rPr lang="it-IT" sz="1500" dirty="0"/>
              <a:t>sillabazione</a:t>
            </a:r>
          </a:p>
          <a:p>
            <a:pPr>
              <a:buFontTx/>
              <a:buChar char="-"/>
            </a:pPr>
            <a:r>
              <a:rPr lang="it-IT" sz="1500" dirty="0"/>
              <a:t>informazione grammaticale</a:t>
            </a:r>
          </a:p>
          <a:p>
            <a:pPr marL="0" indent="0">
              <a:buNone/>
            </a:pPr>
            <a:endParaRPr lang="it-IT" sz="1500" dirty="0"/>
          </a:p>
          <a:p>
            <a:pPr marL="0" indent="0">
              <a:buNone/>
            </a:pPr>
            <a:r>
              <a:rPr lang="it-IT" sz="1500" dirty="0"/>
              <a:t>AREA DELLA SEMANTICA</a:t>
            </a:r>
          </a:p>
          <a:p>
            <a:pPr>
              <a:buFontTx/>
              <a:buChar char="-"/>
            </a:pPr>
            <a:r>
              <a:rPr lang="it-IT" sz="1500" dirty="0"/>
              <a:t>significati</a:t>
            </a:r>
          </a:p>
          <a:p>
            <a:pPr>
              <a:buFontTx/>
              <a:buChar char="-"/>
            </a:pPr>
            <a:r>
              <a:rPr lang="it-IT" sz="1500" dirty="0"/>
              <a:t>esempi</a:t>
            </a:r>
          </a:p>
          <a:p>
            <a:pPr>
              <a:buFontTx/>
              <a:buChar char="-"/>
            </a:pPr>
            <a:r>
              <a:rPr lang="it-IT" sz="1500" dirty="0"/>
              <a:t>fraseologia</a:t>
            </a:r>
          </a:p>
          <a:p>
            <a:pPr>
              <a:buFontTx/>
              <a:buChar char="-"/>
            </a:pPr>
            <a:endParaRPr lang="it-IT" sz="1500" dirty="0"/>
          </a:p>
          <a:p>
            <a:pPr marL="0" indent="0">
              <a:buNone/>
            </a:pPr>
            <a:r>
              <a:rPr lang="it-IT" sz="1500" dirty="0"/>
              <a:t>INFORMAZIONI COMPLEMENTARI</a:t>
            </a:r>
          </a:p>
          <a:p>
            <a:pPr>
              <a:buFontTx/>
              <a:buChar char="-"/>
            </a:pPr>
            <a:r>
              <a:rPr lang="it-IT" sz="1500" dirty="0"/>
              <a:t>etimologia</a:t>
            </a:r>
          </a:p>
          <a:p>
            <a:pPr>
              <a:buFontTx/>
              <a:buChar char="-"/>
            </a:pPr>
            <a:r>
              <a:rPr lang="it-IT" sz="1500" dirty="0"/>
              <a:t>sinonimi  e contrari</a:t>
            </a:r>
          </a:p>
          <a:p>
            <a:pPr>
              <a:buFontTx/>
              <a:buChar char="-"/>
            </a:pPr>
            <a:r>
              <a:rPr lang="it-IT" sz="1500" dirty="0"/>
              <a:t>ecc.</a:t>
            </a:r>
          </a:p>
          <a:p>
            <a:pPr marL="0" indent="0">
              <a:buFont typeface="Arial" panose="020B0604020202020204" pitchFamily="34" charset="0"/>
              <a:buNone/>
            </a:pPr>
            <a:endParaRPr lang="it-IT" dirty="0"/>
          </a:p>
          <a:p>
            <a:pPr marL="0" indent="0">
              <a:buFont typeface="Arial" panose="020B0604020202020204" pitchFamily="34" charset="0"/>
              <a:buNone/>
            </a:pPr>
            <a:endParaRPr lang="it-IT" dirty="0"/>
          </a:p>
        </p:txBody>
      </p:sp>
    </p:spTree>
    <p:extLst>
      <p:ext uri="{BB962C8B-B14F-4D97-AF65-F5344CB8AC3E}">
        <p14:creationId xmlns:p14="http://schemas.microsoft.com/office/powerpoint/2010/main" val="267953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alphaModFix amt="37000"/>
            <a:extLst>
              <a:ext uri="{28A0092B-C50C-407E-A947-70E740481C1C}">
                <a14:useLocalDpi xmlns:a14="http://schemas.microsoft.com/office/drawing/2010/main" val="0"/>
              </a:ext>
            </a:extLst>
          </a:blip>
          <a:srcRect r="11054"/>
          <a:stretch/>
        </p:blipFill>
        <p:spPr>
          <a:xfrm>
            <a:off x="0" y="1"/>
            <a:ext cx="9144000" cy="6858000"/>
          </a:xfrm>
          <a:prstGeom prst="rect">
            <a:avLst/>
          </a:prstGeom>
        </p:spPr>
      </p:pic>
      <p:sp>
        <p:nvSpPr>
          <p:cNvPr id="6" name="CasellaDiTesto 5"/>
          <p:cNvSpPr txBox="1"/>
          <p:nvPr/>
        </p:nvSpPr>
        <p:spPr>
          <a:xfrm>
            <a:off x="387614" y="1847434"/>
            <a:ext cx="8368772" cy="4770537"/>
          </a:xfrm>
          <a:prstGeom prst="rect">
            <a:avLst/>
          </a:prstGeom>
          <a:noFill/>
        </p:spPr>
        <p:txBody>
          <a:bodyPr wrap="square" rtlCol="0">
            <a:spAutoFit/>
          </a:bodyPr>
          <a:lstStyle/>
          <a:p>
            <a:pPr algn="just"/>
            <a:r>
              <a:rPr lang="it-IT" sz="1600" dirty="0"/>
              <a:t>Gli accademici «realizzando la prima edizione del loro vocabolario, misero gli altri popoli del continente sulla via per giungere a una concezione più definita e a un migliore equipaggiamento delle proprie lingue» (Sabatini 2014: 16).</a:t>
            </a:r>
            <a:endParaRPr lang="it-IT" dirty="0"/>
          </a:p>
          <a:p>
            <a:endParaRPr lang="it-IT" sz="2000" dirty="0"/>
          </a:p>
          <a:p>
            <a:r>
              <a:rPr lang="it-IT" sz="2000" b="1" dirty="0"/>
              <a:t>5 impressioni:</a:t>
            </a:r>
          </a:p>
          <a:p>
            <a:pPr marL="342900" indent="-342900">
              <a:buFont typeface="Arial" charset="0"/>
              <a:buChar char="•"/>
            </a:pPr>
            <a:r>
              <a:rPr lang="it-IT" sz="2000" b="1" dirty="0"/>
              <a:t>1612: </a:t>
            </a:r>
            <a:r>
              <a:rPr lang="it-IT" sz="1600" dirty="0"/>
              <a:t>25056 voci. Tre Corone, autori del ‘300 e successivi (Lorenzo de’ Medici, Francesco Berni, Niccolò Machiavelli) anche non </a:t>
            </a:r>
            <a:r>
              <a:rPr lang="it-IT" sz="1600" dirty="0" err="1"/>
              <a:t>tosc</a:t>
            </a:r>
            <a:r>
              <a:rPr lang="it-IT" sz="1600" dirty="0"/>
              <a:t>. (Pietro </a:t>
            </a:r>
            <a:r>
              <a:rPr lang="it-IT" sz="1600" dirty="0" err="1"/>
              <a:t>Bembo</a:t>
            </a:r>
            <a:r>
              <a:rPr lang="it-IT" sz="1600" dirty="0"/>
              <a:t>, Ludovico Ariosto).</a:t>
            </a:r>
          </a:p>
          <a:p>
            <a:pPr marL="342900" indent="-342900">
              <a:buFont typeface="Arial" charset="0"/>
              <a:buChar char="•"/>
            </a:pPr>
            <a:r>
              <a:rPr lang="it-IT" sz="2000" b="1" dirty="0"/>
              <a:t>1623: </a:t>
            </a:r>
            <a:r>
              <a:rPr lang="it-IT" sz="1600" dirty="0"/>
              <a:t>2726</a:t>
            </a:r>
            <a:r>
              <a:rPr lang="it-IT" sz="1600" b="1" dirty="0"/>
              <a:t> </a:t>
            </a:r>
            <a:r>
              <a:rPr lang="it-IT" sz="1600" dirty="0">
                <a:solidFill>
                  <a:prstClr val="black"/>
                </a:solidFill>
              </a:rPr>
              <a:t>voci.</a:t>
            </a:r>
            <a:endParaRPr lang="it-IT" sz="2000" dirty="0"/>
          </a:p>
          <a:p>
            <a:pPr marL="342900" indent="-342900">
              <a:buFont typeface="Arial" charset="0"/>
              <a:buChar char="•"/>
            </a:pPr>
            <a:r>
              <a:rPr lang="it-IT" sz="2000" b="1" dirty="0"/>
              <a:t>1691: </a:t>
            </a:r>
            <a:r>
              <a:rPr lang="it-IT" sz="1600" dirty="0"/>
              <a:t>3 voll. Corpus allargato al Tasso e altri autori moderni. Spoglio delle opere di Galileo e terminologia scientifica. Introdotti alcuni forestierismi moderni e recuperati alcuni arcaismi.</a:t>
            </a:r>
            <a:endParaRPr lang="it-IT" sz="2000" b="1" dirty="0"/>
          </a:p>
          <a:p>
            <a:pPr marL="342900" indent="-342900">
              <a:buFont typeface="Arial" charset="0"/>
              <a:buChar char="•"/>
            </a:pPr>
            <a:r>
              <a:rPr lang="it-IT" sz="2000" b="1" dirty="0"/>
              <a:t>1724-1738: </a:t>
            </a:r>
            <a:r>
              <a:rPr lang="it-IT" sz="1600" dirty="0"/>
              <a:t>6 voll. Attenzione alla lingua dell’uso e accorto accoglimento di voci moderne. 51.482 voci.</a:t>
            </a:r>
          </a:p>
          <a:p>
            <a:pPr marL="342900" indent="-342900">
              <a:buFont typeface="Arial" charset="0"/>
              <a:buChar char="•"/>
            </a:pPr>
            <a:r>
              <a:rPr lang="it-IT" sz="2000" b="1" dirty="0"/>
              <a:t>1863-1923: </a:t>
            </a:r>
            <a:r>
              <a:rPr lang="it-IT" sz="1600" dirty="0"/>
              <a:t>«nuovo Vocabolario Italiano che è il libro della nazione». Avvio dei lavori nel 1812. Interrotta per decreto ministeriale di Giovanni Gentile (una ricostruzione della vicenda in Barbi 1935). 50.285 voci.</a:t>
            </a:r>
          </a:p>
        </p:txBody>
      </p:sp>
      <p:sp>
        <p:nvSpPr>
          <p:cNvPr id="5" name="Rettangolo 4"/>
          <p:cNvSpPr/>
          <p:nvPr/>
        </p:nvSpPr>
        <p:spPr>
          <a:xfrm>
            <a:off x="0" y="0"/>
            <a:ext cx="9144000" cy="1422400"/>
          </a:xfrm>
          <a:prstGeom prst="rect">
            <a:avLst/>
          </a:prstGeom>
          <a:gradFill flip="none" rotWithShape="1">
            <a:gsLst>
              <a:gs pos="0">
                <a:srgbClr val="57CEB7"/>
              </a:gs>
              <a:gs pos="89000">
                <a:schemeClr val="accent1">
                  <a:lumMod val="50000"/>
                </a:schemeClr>
              </a:gs>
            </a:gsLst>
            <a:lin ang="16200000" scaled="1"/>
            <a:tileRect/>
          </a:gra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it-IT" sz="2800" dirty="0"/>
              <a:t>Vocabolario degli Accademici della Crusca</a:t>
            </a:r>
          </a:p>
        </p:txBody>
      </p:sp>
    </p:spTree>
    <p:extLst>
      <p:ext uri="{BB962C8B-B14F-4D97-AF65-F5344CB8AC3E}">
        <p14:creationId xmlns:p14="http://schemas.microsoft.com/office/powerpoint/2010/main" val="1844658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alphaModFix amt="37000"/>
            <a:extLst>
              <a:ext uri="{28A0092B-C50C-407E-A947-70E740481C1C}">
                <a14:useLocalDpi xmlns:a14="http://schemas.microsoft.com/office/drawing/2010/main" val="0"/>
              </a:ext>
            </a:extLst>
          </a:blip>
          <a:srcRect r="11054"/>
          <a:stretch/>
        </p:blipFill>
        <p:spPr>
          <a:xfrm>
            <a:off x="0" y="1"/>
            <a:ext cx="9144000" cy="6858000"/>
          </a:xfrm>
          <a:prstGeom prst="rect">
            <a:avLst/>
          </a:prstGeom>
        </p:spPr>
      </p:pic>
      <p:sp>
        <p:nvSpPr>
          <p:cNvPr id="6" name="CasellaDiTesto 5"/>
          <p:cNvSpPr txBox="1"/>
          <p:nvPr/>
        </p:nvSpPr>
        <p:spPr>
          <a:xfrm>
            <a:off x="387614" y="1822332"/>
            <a:ext cx="8368772" cy="3693319"/>
          </a:xfrm>
          <a:prstGeom prst="rect">
            <a:avLst/>
          </a:prstGeom>
          <a:noFill/>
        </p:spPr>
        <p:txBody>
          <a:bodyPr wrap="square" rtlCol="0">
            <a:spAutoFit/>
          </a:bodyPr>
          <a:lstStyle/>
          <a:p>
            <a:r>
              <a:rPr lang="it-IT" b="1" dirty="0"/>
              <a:t>Versioni non ufficiali: </a:t>
            </a:r>
          </a:p>
          <a:p>
            <a:pPr marL="285750" indent="-285750">
              <a:buFont typeface="Arial" charset="0"/>
              <a:buChar char="•"/>
            </a:pPr>
            <a:r>
              <a:rPr lang="it-IT" i="1" dirty="0"/>
              <a:t>Vocabolario degli Accademici della Crusca</a:t>
            </a:r>
            <a:r>
              <a:rPr lang="it-IT" dirty="0"/>
              <a:t>, in </a:t>
            </a:r>
            <a:r>
              <a:rPr lang="it-IT" dirty="0" err="1"/>
              <a:t>Venetia</a:t>
            </a:r>
            <a:r>
              <a:rPr lang="it-IT" dirty="0"/>
              <a:t>, presso Iacopo Turrini, 1680.</a:t>
            </a:r>
          </a:p>
          <a:p>
            <a:pPr marL="285750" indent="-285750">
              <a:buFont typeface="Arial" charset="0"/>
              <a:buChar char="•"/>
            </a:pPr>
            <a:r>
              <a:rPr lang="it-IT" i="1" dirty="0"/>
              <a:t>Vocabolario degli Accademici della Crusca</a:t>
            </a:r>
            <a:r>
              <a:rPr lang="it-IT" dirty="0"/>
              <a:t>, in </a:t>
            </a:r>
            <a:r>
              <a:rPr lang="it-IT" dirty="0" err="1"/>
              <a:t>Venetia</a:t>
            </a:r>
            <a:r>
              <a:rPr lang="it-IT" dirty="0"/>
              <a:t>, per Gio. Francesco </a:t>
            </a:r>
            <a:r>
              <a:rPr lang="it-IT" dirty="0" err="1"/>
              <a:t>Valuasense</a:t>
            </a:r>
            <a:r>
              <a:rPr lang="it-IT" dirty="0"/>
              <a:t>, 1697.</a:t>
            </a:r>
          </a:p>
          <a:p>
            <a:pPr marL="285750" indent="-285750">
              <a:buFont typeface="Arial" charset="0"/>
              <a:buChar char="•"/>
            </a:pPr>
            <a:r>
              <a:rPr lang="it-IT" dirty="0"/>
              <a:t>Ecc.</a:t>
            </a:r>
          </a:p>
          <a:p>
            <a:pPr marL="285750" indent="-285750">
              <a:buFont typeface="Arial" charset="0"/>
              <a:buChar char="•"/>
            </a:pPr>
            <a:endParaRPr lang="it-IT" dirty="0"/>
          </a:p>
          <a:p>
            <a:pPr algn="just"/>
            <a:r>
              <a:rPr lang="it-IT" dirty="0"/>
              <a:t>«To </a:t>
            </a:r>
            <a:r>
              <a:rPr lang="it-IT" dirty="0" err="1"/>
              <a:t>these</a:t>
            </a:r>
            <a:r>
              <a:rPr lang="it-IT" dirty="0"/>
              <a:t> can be </a:t>
            </a:r>
            <a:r>
              <a:rPr lang="it-IT" dirty="0" err="1"/>
              <a:t>added</a:t>
            </a:r>
            <a:r>
              <a:rPr lang="it-IT" dirty="0"/>
              <a:t> the </a:t>
            </a:r>
            <a:r>
              <a:rPr lang="it-IT" dirty="0" err="1"/>
              <a:t>dictionaries</a:t>
            </a:r>
            <a:r>
              <a:rPr lang="it-IT" dirty="0"/>
              <a:t> </a:t>
            </a:r>
            <a:r>
              <a:rPr lang="it-IT" dirty="0" err="1"/>
              <a:t>edited</a:t>
            </a:r>
            <a:r>
              <a:rPr lang="it-IT" dirty="0"/>
              <a:t> by </a:t>
            </a:r>
            <a:r>
              <a:rPr lang="it-IT" u="sng" dirty="0"/>
              <a:t>Francesco d’Alberti di Villanuova</a:t>
            </a:r>
            <a:r>
              <a:rPr lang="it-IT" dirty="0"/>
              <a:t> (1797-1805) and by the </a:t>
            </a:r>
            <a:r>
              <a:rPr lang="it-IT" dirty="0" err="1"/>
              <a:t>Neapolitan</a:t>
            </a:r>
            <a:r>
              <a:rPr lang="it-IT" dirty="0"/>
              <a:t> </a:t>
            </a:r>
            <a:r>
              <a:rPr lang="it-IT" dirty="0" err="1"/>
              <a:t>printing</a:t>
            </a:r>
            <a:r>
              <a:rPr lang="it-IT" dirty="0"/>
              <a:t> </a:t>
            </a:r>
            <a:r>
              <a:rPr lang="it-IT" dirty="0" err="1"/>
              <a:t>house</a:t>
            </a:r>
            <a:r>
              <a:rPr lang="it-IT" dirty="0"/>
              <a:t> </a:t>
            </a:r>
            <a:r>
              <a:rPr lang="it-IT" u="sng" dirty="0" err="1"/>
              <a:t>Tramater</a:t>
            </a:r>
            <a:r>
              <a:rPr lang="it-IT" dirty="0"/>
              <a:t> (1829-1840): </a:t>
            </a:r>
            <a:r>
              <a:rPr lang="it-IT" dirty="0" err="1"/>
              <a:t>these</a:t>
            </a:r>
            <a:r>
              <a:rPr lang="it-IT" dirty="0"/>
              <a:t> </a:t>
            </a:r>
            <a:r>
              <a:rPr lang="it-IT" dirty="0" err="1"/>
              <a:t>derived</a:t>
            </a:r>
            <a:r>
              <a:rPr lang="it-IT" dirty="0"/>
              <a:t> </a:t>
            </a:r>
            <a:r>
              <a:rPr lang="it-IT" dirty="0" err="1"/>
              <a:t>their</a:t>
            </a:r>
            <a:r>
              <a:rPr lang="it-IT" dirty="0"/>
              <a:t> </a:t>
            </a:r>
            <a:r>
              <a:rPr lang="it-IT" dirty="0" err="1"/>
              <a:t>main</a:t>
            </a:r>
            <a:r>
              <a:rPr lang="it-IT" dirty="0"/>
              <a:t> body from the Crusca, </a:t>
            </a:r>
            <a:r>
              <a:rPr lang="it-IT" dirty="0" err="1"/>
              <a:t>but</a:t>
            </a:r>
            <a:r>
              <a:rPr lang="it-IT" dirty="0"/>
              <a:t> </a:t>
            </a:r>
            <a:r>
              <a:rPr lang="it-IT" dirty="0" err="1"/>
              <a:t>were</a:t>
            </a:r>
            <a:r>
              <a:rPr lang="it-IT" dirty="0"/>
              <a:t> </a:t>
            </a:r>
            <a:r>
              <a:rPr lang="it-IT" dirty="0" err="1"/>
              <a:t>ground</a:t>
            </a:r>
            <a:r>
              <a:rPr lang="it-IT" dirty="0"/>
              <a:t>-breaking in </a:t>
            </a:r>
            <a:r>
              <a:rPr lang="it-IT" dirty="0" err="1"/>
              <a:t>that</a:t>
            </a:r>
            <a:r>
              <a:rPr lang="it-IT" dirty="0"/>
              <a:t> </a:t>
            </a:r>
            <a:r>
              <a:rPr lang="it-IT" dirty="0" err="1"/>
              <a:t>they</a:t>
            </a:r>
            <a:r>
              <a:rPr lang="it-IT" dirty="0"/>
              <a:t> </a:t>
            </a:r>
            <a:r>
              <a:rPr lang="it-IT" dirty="0" err="1"/>
              <a:t>dealt</a:t>
            </a:r>
            <a:r>
              <a:rPr lang="it-IT" dirty="0"/>
              <a:t> </a:t>
            </a:r>
            <a:r>
              <a:rPr lang="it-IT" dirty="0" err="1"/>
              <a:t>also</a:t>
            </a:r>
            <a:r>
              <a:rPr lang="it-IT" dirty="0"/>
              <a:t> with the </a:t>
            </a:r>
            <a:r>
              <a:rPr lang="it-IT" dirty="0" err="1"/>
              <a:t>current</a:t>
            </a:r>
            <a:r>
              <a:rPr lang="it-IT" dirty="0"/>
              <a:t> </a:t>
            </a:r>
            <a:r>
              <a:rPr lang="it-IT" dirty="0" err="1"/>
              <a:t>language</a:t>
            </a:r>
            <a:r>
              <a:rPr lang="it-IT" dirty="0"/>
              <a:t>.» (Beltrami 2009).</a:t>
            </a:r>
          </a:p>
          <a:p>
            <a:pPr marL="285750" indent="-285750">
              <a:buFont typeface="Arial" charset="0"/>
              <a:buChar char="•"/>
            </a:pPr>
            <a:endParaRPr lang="it-IT" dirty="0"/>
          </a:p>
        </p:txBody>
      </p:sp>
      <p:sp>
        <p:nvSpPr>
          <p:cNvPr id="5" name="Rettangolo 4">
            <a:extLst>
              <a:ext uri="{FF2B5EF4-FFF2-40B4-BE49-F238E27FC236}">
                <a16:creationId xmlns:a16="http://schemas.microsoft.com/office/drawing/2014/main" id="{950C1DDD-A20A-F64B-BE92-67D452844995}"/>
              </a:ext>
            </a:extLst>
          </p:cNvPr>
          <p:cNvSpPr/>
          <p:nvPr/>
        </p:nvSpPr>
        <p:spPr>
          <a:xfrm>
            <a:off x="0" y="0"/>
            <a:ext cx="9144000" cy="1422400"/>
          </a:xfrm>
          <a:prstGeom prst="rect">
            <a:avLst/>
          </a:prstGeom>
          <a:gradFill flip="none" rotWithShape="1">
            <a:gsLst>
              <a:gs pos="0">
                <a:srgbClr val="57CEB7"/>
              </a:gs>
              <a:gs pos="89000">
                <a:schemeClr val="accent1">
                  <a:lumMod val="50000"/>
                </a:schemeClr>
              </a:gs>
            </a:gsLst>
            <a:lin ang="16200000" scaled="1"/>
            <a:tileRect/>
          </a:gra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it-IT" sz="2800" dirty="0"/>
              <a:t>Vocabolario degli Accademici della Crusca</a:t>
            </a:r>
          </a:p>
        </p:txBody>
      </p:sp>
    </p:spTree>
    <p:extLst>
      <p:ext uri="{BB962C8B-B14F-4D97-AF65-F5344CB8AC3E}">
        <p14:creationId xmlns:p14="http://schemas.microsoft.com/office/powerpoint/2010/main" val="2141573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alphaModFix amt="37000"/>
            <a:extLst>
              <a:ext uri="{28A0092B-C50C-407E-A947-70E740481C1C}">
                <a14:useLocalDpi xmlns:a14="http://schemas.microsoft.com/office/drawing/2010/main" val="0"/>
              </a:ext>
            </a:extLst>
          </a:blip>
          <a:srcRect r="11054"/>
          <a:stretch/>
        </p:blipFill>
        <p:spPr>
          <a:xfrm>
            <a:off x="0" y="1"/>
            <a:ext cx="9144000" cy="6858000"/>
          </a:xfrm>
          <a:prstGeom prst="rect">
            <a:avLst/>
          </a:prstGeom>
        </p:spPr>
      </p:pic>
      <p:sp>
        <p:nvSpPr>
          <p:cNvPr id="3" name="Rettangolo 2"/>
          <p:cNvSpPr/>
          <p:nvPr/>
        </p:nvSpPr>
        <p:spPr>
          <a:xfrm>
            <a:off x="0" y="2943918"/>
            <a:ext cx="9144000" cy="1107831"/>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it-IT"/>
          </a:p>
        </p:txBody>
      </p:sp>
      <p:sp>
        <p:nvSpPr>
          <p:cNvPr id="2" name="Rettangolo 1"/>
          <p:cNvSpPr/>
          <p:nvPr/>
        </p:nvSpPr>
        <p:spPr>
          <a:xfrm>
            <a:off x="247426" y="1681870"/>
            <a:ext cx="8649147" cy="4739759"/>
          </a:xfrm>
          <a:prstGeom prst="rect">
            <a:avLst/>
          </a:prstGeom>
        </p:spPr>
        <p:txBody>
          <a:bodyPr wrap="square">
            <a:spAutoFit/>
          </a:bodyPr>
          <a:lstStyle/>
          <a:p>
            <a:pPr algn="just"/>
            <a:r>
              <a:rPr lang="it-IT" sz="1600" dirty="0"/>
              <a:t>Oggi è accostato ai dizionari diacronici — tra i quali viene annoverato come «primo autorevole esempio non solo per l’italiano, ma per tutta l’Europa»  (Marello 1996: 87) o «diretto capostipite dei dizionari storici»  </a:t>
            </a:r>
            <a:r>
              <a:rPr lang="it-IT" sz="1600" dirty="0" err="1"/>
              <a:t>Serianni</a:t>
            </a:r>
            <a:r>
              <a:rPr lang="it-IT" sz="1600" dirty="0"/>
              <a:t> (1999: 8) — in virtù del gran numero di citazioni con cui arricchisce le sue 30.000 voci.</a:t>
            </a:r>
          </a:p>
          <a:p>
            <a:pPr algn="just"/>
            <a:endParaRPr lang="it-IT" sz="1600" dirty="0"/>
          </a:p>
          <a:p>
            <a:pPr algn="just"/>
            <a:endParaRPr lang="it-IT" sz="1600" dirty="0"/>
          </a:p>
          <a:p>
            <a:pPr algn="just"/>
            <a:r>
              <a:rPr lang="it-IT" sz="1600" dirty="0"/>
              <a:t>Il Vocabolario non era storico nelle intenzioni degli accademici e le sue citazioni sono tratte da un canone di autori selezionato con lo scopo di definire un modello di lingua</a:t>
            </a:r>
            <a:endParaRPr lang="it-IT" sz="1200" dirty="0"/>
          </a:p>
          <a:p>
            <a:pPr algn="just"/>
            <a:endParaRPr lang="it-IT" sz="1200" dirty="0"/>
          </a:p>
          <a:p>
            <a:pPr algn="just"/>
            <a:endParaRPr lang="it-IT" sz="1200" dirty="0"/>
          </a:p>
          <a:p>
            <a:pPr algn="just"/>
            <a:r>
              <a:rPr lang="it-IT" sz="1600" dirty="0"/>
              <a:t>Il Vocabolario degli accademici contiene citazioni «non degli scrittori in genere, sì dei buoni scrittori; e quel buoni basta ad escludere il fine storico»  Pasquali (1941: 46).</a:t>
            </a:r>
          </a:p>
          <a:p>
            <a:pPr algn="just"/>
            <a:endParaRPr lang="it-IT" sz="1600" dirty="0"/>
          </a:p>
          <a:p>
            <a:pPr algn="just"/>
            <a:r>
              <a:rPr lang="it-IT" sz="1600" dirty="0"/>
              <a:t>- gli autori non “purgati” non trovano posto nel fondo dei citati, e con questi sono esclusi tutti i forestierismi, i neologismi e le innovazioni contenute nei loro testi;</a:t>
            </a:r>
          </a:p>
          <a:p>
            <a:pPr algn="just"/>
            <a:r>
              <a:rPr lang="it-IT" sz="1600" dirty="0"/>
              <a:t>- degli autori approvati, invece, sono state scartate tutte le voci che</a:t>
            </a:r>
          </a:p>
          <a:p>
            <a:pPr algn="just"/>
            <a:r>
              <a:rPr lang="it-IT" sz="1600" dirty="0"/>
              <a:t>«a parere degli accademici erano morte e non potevano sperare in</a:t>
            </a:r>
          </a:p>
          <a:p>
            <a:pPr algn="just"/>
            <a:r>
              <a:rPr lang="it-IT" sz="1600" dirty="0"/>
              <a:t>una risurrezione»  Pasquali (1941: 47).</a:t>
            </a:r>
          </a:p>
        </p:txBody>
      </p:sp>
      <p:sp>
        <p:nvSpPr>
          <p:cNvPr id="5" name="Rettangolo 4">
            <a:extLst>
              <a:ext uri="{FF2B5EF4-FFF2-40B4-BE49-F238E27FC236}">
                <a16:creationId xmlns:a16="http://schemas.microsoft.com/office/drawing/2014/main" id="{A451591B-CD20-DB4B-8958-CF6BAAC49FD9}"/>
              </a:ext>
            </a:extLst>
          </p:cNvPr>
          <p:cNvSpPr/>
          <p:nvPr/>
        </p:nvSpPr>
        <p:spPr>
          <a:xfrm>
            <a:off x="0" y="0"/>
            <a:ext cx="9144000" cy="1422400"/>
          </a:xfrm>
          <a:prstGeom prst="rect">
            <a:avLst/>
          </a:prstGeom>
          <a:gradFill flip="none" rotWithShape="1">
            <a:gsLst>
              <a:gs pos="0">
                <a:srgbClr val="57CEB7"/>
              </a:gs>
              <a:gs pos="89000">
                <a:schemeClr val="accent1">
                  <a:lumMod val="50000"/>
                </a:schemeClr>
              </a:gs>
            </a:gsLst>
            <a:lin ang="16200000" scaled="1"/>
            <a:tileRect/>
          </a:gra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it-IT" sz="2800" dirty="0"/>
              <a:t>Vocabolario degli Accademici della Crusca</a:t>
            </a:r>
          </a:p>
        </p:txBody>
      </p:sp>
    </p:spTree>
    <p:extLst>
      <p:ext uri="{BB962C8B-B14F-4D97-AF65-F5344CB8AC3E}">
        <p14:creationId xmlns:p14="http://schemas.microsoft.com/office/powerpoint/2010/main" val="1138023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alphaModFix amt="37000"/>
            <a:extLst>
              <a:ext uri="{28A0092B-C50C-407E-A947-70E740481C1C}">
                <a14:useLocalDpi xmlns:a14="http://schemas.microsoft.com/office/drawing/2010/main" val="0"/>
              </a:ext>
            </a:extLst>
          </a:blip>
          <a:srcRect r="11054"/>
          <a:stretch/>
        </p:blipFill>
        <p:spPr>
          <a:xfrm>
            <a:off x="0" y="1"/>
            <a:ext cx="9144000" cy="6858000"/>
          </a:xfrm>
          <a:prstGeom prst="rect">
            <a:avLst/>
          </a:prstGeom>
        </p:spPr>
      </p:pic>
      <p:sp>
        <p:nvSpPr>
          <p:cNvPr id="3" name="Rettangolo 2"/>
          <p:cNvSpPr/>
          <p:nvPr/>
        </p:nvSpPr>
        <p:spPr>
          <a:xfrm>
            <a:off x="301869" y="2224245"/>
            <a:ext cx="7936523" cy="232393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it-IT"/>
          </a:p>
        </p:txBody>
      </p:sp>
      <p:sp>
        <p:nvSpPr>
          <p:cNvPr id="6" name="CasellaDiTesto 5"/>
          <p:cNvSpPr txBox="1"/>
          <p:nvPr/>
        </p:nvSpPr>
        <p:spPr>
          <a:xfrm>
            <a:off x="301869" y="4760961"/>
            <a:ext cx="8540262" cy="1661993"/>
          </a:xfrm>
          <a:prstGeom prst="rect">
            <a:avLst/>
          </a:prstGeom>
          <a:noFill/>
        </p:spPr>
        <p:txBody>
          <a:bodyPr wrap="square" rtlCol="0">
            <a:spAutoFit/>
          </a:bodyPr>
          <a:lstStyle/>
          <a:p>
            <a:pPr algn="just"/>
            <a:r>
              <a:rPr lang="it-IT" dirty="0"/>
              <a:t>l’attenzione all’attestazione, inaugurata dal Vocabolario della Crusca, è un carattere che si trasmetterà alla tradizione lessicografica italiana, pur nel mutamento funzionale dell’esempio, che in molti casi si allontanerà progressivamente dalla citazione-autorità della Crusca.</a:t>
            </a:r>
          </a:p>
          <a:p>
            <a:pPr algn="just"/>
            <a:endParaRPr lang="it-IT" dirty="0"/>
          </a:p>
          <a:p>
            <a:pPr lvl="0"/>
            <a:r>
              <a:rPr lang="it-IT" sz="1200" dirty="0">
                <a:solidFill>
                  <a:prstClr val="black"/>
                </a:solidFill>
                <a:latin typeface="Helvetica" charset="0"/>
              </a:rPr>
              <a:t>La posizione è di Sabatini (2006) e Sabatini (2007) ma è largamente condivisibile (si veda ad es. Barbera 2013).</a:t>
            </a:r>
          </a:p>
        </p:txBody>
      </p:sp>
      <p:sp>
        <p:nvSpPr>
          <p:cNvPr id="7" name="CasellaDiTesto 6"/>
          <p:cNvSpPr txBox="1"/>
          <p:nvPr/>
        </p:nvSpPr>
        <p:spPr>
          <a:xfrm>
            <a:off x="526624" y="2423472"/>
            <a:ext cx="7101254" cy="2031325"/>
          </a:xfrm>
          <a:prstGeom prst="rect">
            <a:avLst/>
          </a:prstGeom>
          <a:noFill/>
        </p:spPr>
        <p:txBody>
          <a:bodyPr wrap="square" rtlCol="0">
            <a:spAutoFit/>
          </a:bodyPr>
          <a:lstStyle/>
          <a:p>
            <a:pPr algn="just"/>
            <a:r>
              <a:rPr lang="it-IT" dirty="0"/>
              <a:t>«È evidentissima […] l’intenzione di pervenire alla formazione di un vero corpus universale, capace di rappresentare tutta la lingua […] L’idea di un canone ristretto di autori modello da imitare per produrre altri testi modello si era trasformata nel concetto di un vero corpus integrato e bilanciato, dal quale si cercava di estrarre tutta la lingua»</a:t>
            </a:r>
          </a:p>
          <a:p>
            <a:pPr algn="r"/>
            <a:r>
              <a:rPr lang="it-IT" dirty="0"/>
              <a:t>(Sabatini 2006: 34-35)</a:t>
            </a:r>
          </a:p>
        </p:txBody>
      </p:sp>
      <p:sp>
        <p:nvSpPr>
          <p:cNvPr id="2" name="Rettangolo 1"/>
          <p:cNvSpPr/>
          <p:nvPr/>
        </p:nvSpPr>
        <p:spPr>
          <a:xfrm>
            <a:off x="301869" y="1671040"/>
            <a:ext cx="7086600" cy="461665"/>
          </a:xfrm>
          <a:prstGeom prst="rect">
            <a:avLst/>
          </a:prstGeom>
        </p:spPr>
        <p:txBody>
          <a:bodyPr wrap="square">
            <a:spAutoFit/>
          </a:bodyPr>
          <a:lstStyle/>
          <a:p>
            <a:pPr algn="just"/>
            <a:r>
              <a:rPr lang="it-IT" sz="2400" b="1" dirty="0">
                <a:solidFill>
                  <a:srgbClr val="C00000"/>
                </a:solidFill>
              </a:rPr>
              <a:t>Linea di indagine empirica, “corpus </a:t>
            </a:r>
            <a:r>
              <a:rPr lang="it-IT" sz="2400" b="1" dirty="0" err="1">
                <a:solidFill>
                  <a:srgbClr val="C00000"/>
                </a:solidFill>
              </a:rPr>
              <a:t>based</a:t>
            </a:r>
            <a:r>
              <a:rPr lang="it-IT" sz="2400" b="1" dirty="0">
                <a:solidFill>
                  <a:srgbClr val="C00000"/>
                </a:solidFill>
              </a:rPr>
              <a:t>”</a:t>
            </a:r>
          </a:p>
        </p:txBody>
      </p:sp>
      <p:sp>
        <p:nvSpPr>
          <p:cNvPr id="8" name="Rettangolo 7">
            <a:extLst>
              <a:ext uri="{FF2B5EF4-FFF2-40B4-BE49-F238E27FC236}">
                <a16:creationId xmlns:a16="http://schemas.microsoft.com/office/drawing/2014/main" id="{6BD58E6B-2ECD-F940-A154-283C778123B2}"/>
              </a:ext>
            </a:extLst>
          </p:cNvPr>
          <p:cNvSpPr/>
          <p:nvPr/>
        </p:nvSpPr>
        <p:spPr>
          <a:xfrm>
            <a:off x="0" y="0"/>
            <a:ext cx="9144000" cy="1422400"/>
          </a:xfrm>
          <a:prstGeom prst="rect">
            <a:avLst/>
          </a:prstGeom>
          <a:gradFill flip="none" rotWithShape="1">
            <a:gsLst>
              <a:gs pos="0">
                <a:srgbClr val="57CEB7"/>
              </a:gs>
              <a:gs pos="89000">
                <a:schemeClr val="accent1">
                  <a:lumMod val="50000"/>
                </a:schemeClr>
              </a:gs>
            </a:gsLst>
            <a:lin ang="16200000" scaled="1"/>
            <a:tileRect/>
          </a:gra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it-IT" sz="2800" dirty="0"/>
              <a:t>Vocabolario degli Accademici della Crusca</a:t>
            </a:r>
          </a:p>
        </p:txBody>
      </p:sp>
    </p:spTree>
    <p:extLst>
      <p:ext uri="{BB962C8B-B14F-4D97-AF65-F5344CB8AC3E}">
        <p14:creationId xmlns:p14="http://schemas.microsoft.com/office/powerpoint/2010/main" val="236675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26">
            <a:extLst>
              <a:ext uri="{FF2B5EF4-FFF2-40B4-BE49-F238E27FC236}">
                <a16:creationId xmlns:a16="http://schemas.microsoft.com/office/drawing/2014/main" id="{9C6777B5-64F4-4200-B099-34168B69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magine 8" descr="Immagine che contiene testo&#10;&#10;Descrizione generata automaticamente">
            <a:extLst>
              <a:ext uri="{FF2B5EF4-FFF2-40B4-BE49-F238E27FC236}">
                <a16:creationId xmlns:a16="http://schemas.microsoft.com/office/drawing/2014/main" id="{BEB4FDCD-7886-7F5F-0757-49402E053B1C}"/>
              </a:ext>
            </a:extLst>
          </p:cNvPr>
          <p:cNvPicPr>
            <a:picLocks noChangeAspect="1"/>
          </p:cNvPicPr>
          <p:nvPr/>
        </p:nvPicPr>
        <p:blipFill rotWithShape="1">
          <a:blip r:embed="rId2"/>
          <a:srcRect r="22374" b="-1"/>
          <a:stretch/>
        </p:blipFill>
        <p:spPr>
          <a:xfrm>
            <a:off x="20" y="10"/>
            <a:ext cx="9143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grpSp>
        <p:nvGrpSpPr>
          <p:cNvPr id="29" name="Group 28">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8" y="3296010"/>
            <a:ext cx="9143592" cy="2849976"/>
            <a:chOff x="476" y="-3923157"/>
            <a:chExt cx="10667524" cy="2493729"/>
          </a:xfrm>
        </p:grpSpPr>
        <p:sp>
          <p:nvSpPr>
            <p:cNvPr id="30" name="Freeform: Shape 29">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027516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alphaModFix amt="37000"/>
            <a:extLst>
              <a:ext uri="{28A0092B-C50C-407E-A947-70E740481C1C}">
                <a14:useLocalDpi xmlns:a14="http://schemas.microsoft.com/office/drawing/2010/main" val="0"/>
              </a:ext>
            </a:extLst>
          </a:blip>
          <a:srcRect r="11054"/>
          <a:stretch/>
        </p:blipFill>
        <p:spPr>
          <a:xfrm>
            <a:off x="0" y="1"/>
            <a:ext cx="9144000" cy="6858000"/>
          </a:xfrm>
          <a:prstGeom prst="rect">
            <a:avLst/>
          </a:prstGeom>
        </p:spPr>
      </p:pic>
      <p:sp>
        <p:nvSpPr>
          <p:cNvPr id="3" name="Rettangolo 2"/>
          <p:cNvSpPr/>
          <p:nvPr/>
        </p:nvSpPr>
        <p:spPr>
          <a:xfrm>
            <a:off x="0" y="1881182"/>
            <a:ext cx="9144000" cy="1107831"/>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it-IT" sz="2400" dirty="0" err="1"/>
              <a:t>www.lessicografia.it</a:t>
            </a:r>
            <a:br>
              <a:rPr lang="it-IT" dirty="0"/>
            </a:br>
            <a:r>
              <a:rPr lang="it-IT" sz="1400" dirty="0">
                <a:solidFill>
                  <a:srgbClr val="C00000"/>
                </a:solidFill>
              </a:rPr>
              <a:t>«insieme una biblioteca digitale e un dizionario elettronico» (Biffi 2014: 115)</a:t>
            </a:r>
            <a:endParaRPr lang="it-IT" dirty="0">
              <a:solidFill>
                <a:srgbClr val="C00000"/>
              </a:solidFill>
            </a:endParaRPr>
          </a:p>
          <a:p>
            <a:pPr algn="ctr"/>
            <a:endParaRPr lang="it-IT" dirty="0"/>
          </a:p>
        </p:txBody>
      </p:sp>
      <p:sp>
        <p:nvSpPr>
          <p:cNvPr id="2" name="CasellaDiTesto 1"/>
          <p:cNvSpPr txBox="1"/>
          <p:nvPr/>
        </p:nvSpPr>
        <p:spPr>
          <a:xfrm>
            <a:off x="407245" y="3869449"/>
            <a:ext cx="7860456" cy="1754326"/>
          </a:xfrm>
          <a:prstGeom prst="rect">
            <a:avLst/>
          </a:prstGeom>
          <a:noFill/>
        </p:spPr>
        <p:txBody>
          <a:bodyPr wrap="square" rtlCol="0">
            <a:spAutoFit/>
          </a:bodyPr>
          <a:lstStyle/>
          <a:p>
            <a:r>
              <a:rPr lang="it-IT" dirty="0"/>
              <a:t>«superamento della consultazione tradizionale del Vocabolario</a:t>
            </a:r>
          </a:p>
          <a:p>
            <a:r>
              <a:rPr lang="it-IT" dirty="0"/>
              <a:t>degli accademici per una “lettura” complessa e attenta del</a:t>
            </a:r>
          </a:p>
          <a:p>
            <a:r>
              <a:rPr lang="it-IT" dirty="0"/>
              <a:t>medesimo» (Sessa 1982: 272)</a:t>
            </a:r>
          </a:p>
          <a:p>
            <a:endParaRPr lang="it-IT" dirty="0"/>
          </a:p>
          <a:p>
            <a:r>
              <a:rPr lang="it-IT" dirty="0">
                <a:solidFill>
                  <a:schemeClr val="tx2"/>
                </a:solidFill>
              </a:rPr>
              <a:t>OBIETTIVO: far emergere informazioni implicite da una struttura lessicografica che non li restituisce esplicitamente. </a:t>
            </a:r>
          </a:p>
        </p:txBody>
      </p:sp>
      <p:sp>
        <p:nvSpPr>
          <p:cNvPr id="5" name="Rettangolo 4">
            <a:extLst>
              <a:ext uri="{FF2B5EF4-FFF2-40B4-BE49-F238E27FC236}">
                <a16:creationId xmlns:a16="http://schemas.microsoft.com/office/drawing/2014/main" id="{57F0D5A3-4137-7C46-994F-82267E913FCD}"/>
              </a:ext>
            </a:extLst>
          </p:cNvPr>
          <p:cNvSpPr/>
          <p:nvPr/>
        </p:nvSpPr>
        <p:spPr>
          <a:xfrm>
            <a:off x="0" y="0"/>
            <a:ext cx="9144000" cy="1422400"/>
          </a:xfrm>
          <a:prstGeom prst="rect">
            <a:avLst/>
          </a:prstGeom>
          <a:gradFill flip="none" rotWithShape="1">
            <a:gsLst>
              <a:gs pos="0">
                <a:srgbClr val="57CEB7"/>
              </a:gs>
              <a:gs pos="89000">
                <a:schemeClr val="accent1">
                  <a:lumMod val="50000"/>
                </a:schemeClr>
              </a:gs>
            </a:gsLst>
            <a:lin ang="16200000" scaled="1"/>
            <a:tileRect/>
          </a:gra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it-IT" sz="2800" dirty="0"/>
              <a:t>Vocabolario degli Accademici della Crusca</a:t>
            </a:r>
          </a:p>
        </p:txBody>
      </p:sp>
    </p:spTree>
    <p:extLst>
      <p:ext uri="{BB962C8B-B14F-4D97-AF65-F5344CB8AC3E}">
        <p14:creationId xmlns:p14="http://schemas.microsoft.com/office/powerpoint/2010/main" val="1270989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alphaModFix amt="37000"/>
            <a:extLst>
              <a:ext uri="{28A0092B-C50C-407E-A947-70E740481C1C}">
                <a14:useLocalDpi xmlns:a14="http://schemas.microsoft.com/office/drawing/2010/main" val="0"/>
              </a:ext>
            </a:extLst>
          </a:blip>
          <a:srcRect r="11054"/>
          <a:stretch/>
        </p:blipFill>
        <p:spPr>
          <a:xfrm>
            <a:off x="0" y="257909"/>
            <a:ext cx="9144000" cy="6858000"/>
          </a:xfrm>
          <a:prstGeom prst="rect">
            <a:avLst/>
          </a:prstGeom>
        </p:spPr>
      </p:pic>
      <p:sp>
        <p:nvSpPr>
          <p:cNvPr id="3" name="Rettangolo 2"/>
          <p:cNvSpPr/>
          <p:nvPr/>
        </p:nvSpPr>
        <p:spPr>
          <a:xfrm>
            <a:off x="0" y="480646"/>
            <a:ext cx="9144000" cy="621323"/>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it-IT" sz="2400"/>
              <a:t>www.lessicografia.it</a:t>
            </a:r>
            <a:endParaRPr lang="it-IT" dirty="0">
              <a:solidFill>
                <a:srgbClr val="C00000"/>
              </a:solidFill>
            </a:endParaRPr>
          </a:p>
        </p:txBody>
      </p:sp>
      <p:sp>
        <p:nvSpPr>
          <p:cNvPr id="5" name="Rettangolo 4"/>
          <p:cNvSpPr/>
          <p:nvPr/>
        </p:nvSpPr>
        <p:spPr>
          <a:xfrm>
            <a:off x="345831" y="1324706"/>
            <a:ext cx="8798169" cy="5632311"/>
          </a:xfrm>
          <a:prstGeom prst="rect">
            <a:avLst/>
          </a:prstGeom>
        </p:spPr>
        <p:txBody>
          <a:bodyPr wrap="square">
            <a:spAutoFit/>
          </a:bodyPr>
          <a:lstStyle/>
          <a:p>
            <a:r>
              <a:rPr lang="it-IT" dirty="0"/>
              <a:t>All’interno del Vocabolario esiste un «lessico nascosto» </a:t>
            </a:r>
            <a:r>
              <a:rPr lang="is-IS" dirty="0"/>
              <a:t> (Sessa 1982: 274)</a:t>
            </a:r>
            <a:r>
              <a:rPr lang="it-IT" dirty="0"/>
              <a:t> composto da:</a:t>
            </a:r>
          </a:p>
          <a:p>
            <a:endParaRPr lang="it-IT" dirty="0"/>
          </a:p>
          <a:p>
            <a:r>
              <a:rPr lang="it-IT" dirty="0"/>
              <a:t>1. sottolemmi senza rimando</a:t>
            </a:r>
          </a:p>
          <a:p>
            <a:r>
              <a:rPr lang="it-IT" dirty="0"/>
              <a:t>2. voci di definizioni, locuzioni e proverbi</a:t>
            </a:r>
          </a:p>
          <a:p>
            <a:r>
              <a:rPr lang="it-IT" dirty="0"/>
              <a:t>3. significati del lemma registrati altrove</a:t>
            </a:r>
          </a:p>
          <a:p>
            <a:r>
              <a:rPr lang="it-IT" dirty="0"/>
              <a:t>4. definizioni non evidenziate nell’articolo del lemma</a:t>
            </a:r>
          </a:p>
          <a:p>
            <a:endParaRPr lang="it-IT" dirty="0"/>
          </a:p>
          <a:p>
            <a:r>
              <a:rPr lang="it-IT" dirty="0"/>
              <a:t>In termini più formali: </a:t>
            </a:r>
          </a:p>
          <a:p>
            <a:pPr marL="342900" indent="-342900">
              <a:buAutoNum type="arabicParenR"/>
            </a:pPr>
            <a:r>
              <a:rPr lang="it-IT" dirty="0"/>
              <a:t>la macrostruttura (a livello di lemmario) è “cieca” nei confronti di certi elementi (quello che si verifica ad es. nei punti 1, 3: talvolta i sottolemmi non hanno una segnalazione nel lemmario e spesso sono contenuti in voci con le quali non intrattengono alcun legame semantico o etimologico); </a:t>
            </a:r>
          </a:p>
          <a:p>
            <a:pPr marL="342900" indent="-342900">
              <a:buAutoNum type="arabicParenR"/>
            </a:pPr>
            <a:r>
              <a:rPr lang="it-IT" dirty="0"/>
              <a:t>l’informazione è spesso dispersa e l’accesso a certi tipi di dati non è diretto; </a:t>
            </a:r>
          </a:p>
          <a:p>
            <a:pPr marL="342900" indent="-342900">
              <a:buAutoNum type="arabicParenR"/>
            </a:pPr>
            <a:r>
              <a:rPr lang="it-IT" dirty="0"/>
              <a:t>segmentazione della microstruttura poco rigida e non sempre limpida a causa di una segnalazione tipografica degli elementi poco precisa (per es. la caratterizzazione non uniforme dei sottolemmi, voci senza definizione, </a:t>
            </a:r>
            <a:r>
              <a:rPr lang="it-IT" dirty="0" err="1"/>
              <a:t>ecc</a:t>
            </a:r>
            <a:r>
              <a:rPr lang="it-IT" dirty="0"/>
              <a:t>).</a:t>
            </a:r>
          </a:p>
          <a:p>
            <a:endParaRPr lang="it-IT" dirty="0"/>
          </a:p>
        </p:txBody>
      </p:sp>
    </p:spTree>
    <p:extLst>
      <p:ext uri="{BB962C8B-B14F-4D97-AF65-F5344CB8AC3E}">
        <p14:creationId xmlns:p14="http://schemas.microsoft.com/office/powerpoint/2010/main" val="20095981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alphaModFix amt="37000"/>
            <a:extLst>
              <a:ext uri="{28A0092B-C50C-407E-A947-70E740481C1C}">
                <a14:useLocalDpi xmlns:a14="http://schemas.microsoft.com/office/drawing/2010/main" val="0"/>
              </a:ext>
            </a:extLst>
          </a:blip>
          <a:srcRect r="11054"/>
          <a:stretch/>
        </p:blipFill>
        <p:spPr>
          <a:xfrm>
            <a:off x="0" y="1"/>
            <a:ext cx="9144000" cy="6858000"/>
          </a:xfrm>
          <a:prstGeom prst="rect">
            <a:avLst/>
          </a:prstGeom>
        </p:spPr>
      </p:pic>
      <p:sp>
        <p:nvSpPr>
          <p:cNvPr id="3" name="Rettangolo 2"/>
          <p:cNvSpPr/>
          <p:nvPr/>
        </p:nvSpPr>
        <p:spPr>
          <a:xfrm>
            <a:off x="0" y="480646"/>
            <a:ext cx="9144000" cy="1107831"/>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it-IT" sz="2400" dirty="0" err="1"/>
              <a:t>www.lessicografia.it</a:t>
            </a:r>
            <a:br>
              <a:rPr lang="it-IT" dirty="0"/>
            </a:br>
            <a:r>
              <a:rPr lang="it-IT" sz="1400" dirty="0">
                <a:solidFill>
                  <a:srgbClr val="C00000"/>
                </a:solidFill>
              </a:rPr>
              <a:t>«insieme una biblioteca digitale e un dizionario elettronico» (Biffi 2014: 115)</a:t>
            </a:r>
            <a:endParaRPr lang="it-IT" dirty="0">
              <a:solidFill>
                <a:srgbClr val="C00000"/>
              </a:solidFill>
            </a:endParaRPr>
          </a:p>
          <a:p>
            <a:pPr algn="ctr"/>
            <a:endParaRPr lang="it-IT" dirty="0"/>
          </a:p>
        </p:txBody>
      </p:sp>
      <p:sp>
        <p:nvSpPr>
          <p:cNvPr id="2" name="CasellaDiTesto 1"/>
          <p:cNvSpPr txBox="1"/>
          <p:nvPr/>
        </p:nvSpPr>
        <p:spPr>
          <a:xfrm>
            <a:off x="407245" y="2468913"/>
            <a:ext cx="7860456" cy="2308324"/>
          </a:xfrm>
          <a:prstGeom prst="rect">
            <a:avLst/>
          </a:prstGeom>
          <a:noFill/>
        </p:spPr>
        <p:txBody>
          <a:bodyPr wrap="square" rtlCol="0">
            <a:spAutoFit/>
          </a:bodyPr>
          <a:lstStyle/>
          <a:p>
            <a:r>
              <a:rPr lang="it-IT" dirty="0"/>
              <a:t>Biffi 2013</a:t>
            </a:r>
          </a:p>
          <a:p>
            <a:pPr marL="342900" indent="-342900">
              <a:buAutoNum type="arabicParenR"/>
            </a:pPr>
            <a:endParaRPr lang="it-IT" dirty="0">
              <a:solidFill>
                <a:schemeClr val="tx2"/>
              </a:solidFill>
            </a:endParaRPr>
          </a:p>
          <a:p>
            <a:pPr marL="342900" indent="-342900">
              <a:buAutoNum type="arabicParenR"/>
            </a:pPr>
            <a:r>
              <a:rPr lang="it-IT" dirty="0">
                <a:solidFill>
                  <a:schemeClr val="tx2"/>
                </a:solidFill>
              </a:rPr>
              <a:t>«</a:t>
            </a:r>
            <a:r>
              <a:rPr lang="it-IT" dirty="0" err="1">
                <a:solidFill>
                  <a:schemeClr val="tx2"/>
                </a:solidFill>
              </a:rPr>
              <a:t>Both</a:t>
            </a:r>
            <a:r>
              <a:rPr lang="it-IT" dirty="0">
                <a:solidFill>
                  <a:schemeClr val="tx2"/>
                </a:solidFill>
              </a:rPr>
              <a:t> a </a:t>
            </a:r>
            <a:r>
              <a:rPr lang="it-IT" dirty="0" err="1">
                <a:solidFill>
                  <a:schemeClr val="tx2"/>
                </a:solidFill>
              </a:rPr>
              <a:t>digital</a:t>
            </a:r>
            <a:r>
              <a:rPr lang="it-IT" dirty="0">
                <a:solidFill>
                  <a:schemeClr val="tx2"/>
                </a:solidFill>
              </a:rPr>
              <a:t> </a:t>
            </a:r>
            <a:r>
              <a:rPr lang="it-IT" dirty="0" err="1">
                <a:solidFill>
                  <a:schemeClr val="tx2"/>
                </a:solidFill>
              </a:rPr>
              <a:t>library</a:t>
            </a:r>
            <a:r>
              <a:rPr lang="it-IT" dirty="0">
                <a:solidFill>
                  <a:schemeClr val="tx2"/>
                </a:solidFill>
              </a:rPr>
              <a:t> and an </a:t>
            </a:r>
            <a:r>
              <a:rPr lang="it-IT" dirty="0" err="1">
                <a:solidFill>
                  <a:schemeClr val="tx2"/>
                </a:solidFill>
              </a:rPr>
              <a:t>electronic</a:t>
            </a:r>
            <a:r>
              <a:rPr lang="it-IT" dirty="0">
                <a:solidFill>
                  <a:schemeClr val="tx2"/>
                </a:solidFill>
              </a:rPr>
              <a:t> </a:t>
            </a:r>
            <a:r>
              <a:rPr lang="it-IT" dirty="0" err="1">
                <a:solidFill>
                  <a:schemeClr val="tx2"/>
                </a:solidFill>
              </a:rPr>
              <a:t>vocabulary</a:t>
            </a:r>
            <a:r>
              <a:rPr lang="it-IT" dirty="0">
                <a:solidFill>
                  <a:schemeClr val="tx2"/>
                </a:solidFill>
              </a:rPr>
              <a:t>»</a:t>
            </a:r>
          </a:p>
          <a:p>
            <a:pPr marL="342900" indent="-342900">
              <a:buAutoNum type="arabicParenR"/>
            </a:pPr>
            <a:r>
              <a:rPr lang="it-IT" dirty="0">
                <a:solidFill>
                  <a:schemeClr val="tx2"/>
                </a:solidFill>
              </a:rPr>
              <a:t>Priorità all’entrata sulla carta sta</a:t>
            </a:r>
          </a:p>
          <a:p>
            <a:pPr marL="342900" indent="-342900">
              <a:buAutoNum type="arabicParenR"/>
            </a:pPr>
            <a:r>
              <a:rPr lang="it-IT" dirty="0">
                <a:solidFill>
                  <a:schemeClr val="tx2"/>
                </a:solidFill>
              </a:rPr>
              <a:t>«An </a:t>
            </a:r>
            <a:r>
              <a:rPr lang="it-IT" dirty="0" err="1">
                <a:solidFill>
                  <a:schemeClr val="tx2"/>
                </a:solidFill>
              </a:rPr>
              <a:t>electronic</a:t>
            </a:r>
            <a:r>
              <a:rPr lang="it-IT" dirty="0">
                <a:solidFill>
                  <a:schemeClr val="tx2"/>
                </a:solidFill>
              </a:rPr>
              <a:t> </a:t>
            </a:r>
            <a:r>
              <a:rPr lang="it-IT" dirty="0" err="1">
                <a:solidFill>
                  <a:schemeClr val="tx2"/>
                </a:solidFill>
              </a:rPr>
              <a:t>dictionary</a:t>
            </a:r>
            <a:r>
              <a:rPr lang="it-IT" dirty="0">
                <a:solidFill>
                  <a:schemeClr val="tx2"/>
                </a:solidFill>
              </a:rPr>
              <a:t> </a:t>
            </a:r>
            <a:r>
              <a:rPr lang="it-IT" dirty="0" err="1">
                <a:solidFill>
                  <a:schemeClr val="tx2"/>
                </a:solidFill>
              </a:rPr>
              <a:t>also</a:t>
            </a:r>
            <a:r>
              <a:rPr lang="it-IT" dirty="0">
                <a:solidFill>
                  <a:schemeClr val="tx2"/>
                </a:solidFill>
              </a:rPr>
              <a:t> </a:t>
            </a:r>
            <a:r>
              <a:rPr lang="it-IT" dirty="0" err="1">
                <a:solidFill>
                  <a:schemeClr val="tx2"/>
                </a:solidFill>
              </a:rPr>
              <a:t>become</a:t>
            </a:r>
            <a:r>
              <a:rPr lang="it-IT" dirty="0">
                <a:solidFill>
                  <a:schemeClr val="tx2"/>
                </a:solidFill>
              </a:rPr>
              <a:t> a text of </a:t>
            </a:r>
            <a:r>
              <a:rPr lang="it-IT" dirty="0" err="1">
                <a:solidFill>
                  <a:schemeClr val="tx2"/>
                </a:solidFill>
              </a:rPr>
              <a:t>is</a:t>
            </a:r>
            <a:r>
              <a:rPr lang="it-IT" dirty="0">
                <a:solidFill>
                  <a:schemeClr val="tx2"/>
                </a:solidFill>
              </a:rPr>
              <a:t> </a:t>
            </a:r>
            <a:r>
              <a:rPr lang="it-IT" dirty="0" err="1">
                <a:solidFill>
                  <a:schemeClr val="tx2"/>
                </a:solidFill>
              </a:rPr>
              <a:t>own</a:t>
            </a:r>
            <a:r>
              <a:rPr lang="it-IT" dirty="0">
                <a:solidFill>
                  <a:schemeClr val="tx2"/>
                </a:solidFill>
              </a:rPr>
              <a:t>, </a:t>
            </a:r>
            <a:r>
              <a:rPr lang="it-IT" dirty="0" err="1">
                <a:solidFill>
                  <a:schemeClr val="tx2"/>
                </a:solidFill>
              </a:rPr>
              <a:t>whatever</a:t>
            </a:r>
            <a:r>
              <a:rPr lang="it-IT" dirty="0">
                <a:solidFill>
                  <a:schemeClr val="tx2"/>
                </a:solidFill>
              </a:rPr>
              <a:t> </a:t>
            </a:r>
            <a:r>
              <a:rPr lang="it-IT" dirty="0" err="1">
                <a:solidFill>
                  <a:schemeClr val="tx2"/>
                </a:solidFill>
              </a:rPr>
              <a:t>its</a:t>
            </a:r>
            <a:r>
              <a:rPr lang="it-IT" dirty="0">
                <a:solidFill>
                  <a:schemeClr val="tx2"/>
                </a:solidFill>
              </a:rPr>
              <a:t> </a:t>
            </a:r>
            <a:r>
              <a:rPr lang="it-IT" dirty="0" err="1">
                <a:solidFill>
                  <a:schemeClr val="tx2"/>
                </a:solidFill>
              </a:rPr>
              <a:t>original</a:t>
            </a:r>
            <a:r>
              <a:rPr lang="it-IT" dirty="0">
                <a:solidFill>
                  <a:schemeClr val="tx2"/>
                </a:solidFill>
              </a:rPr>
              <a:t> </a:t>
            </a:r>
            <a:r>
              <a:rPr lang="it-IT" dirty="0" err="1">
                <a:solidFill>
                  <a:schemeClr val="tx2"/>
                </a:solidFill>
              </a:rPr>
              <a:t>criteria</a:t>
            </a:r>
            <a:r>
              <a:rPr lang="it-IT" dirty="0">
                <a:solidFill>
                  <a:schemeClr val="tx2"/>
                </a:solidFill>
              </a:rPr>
              <a:t>, and can be </a:t>
            </a:r>
            <a:r>
              <a:rPr lang="it-IT" dirty="0" err="1">
                <a:solidFill>
                  <a:schemeClr val="tx2"/>
                </a:solidFill>
              </a:rPr>
              <a:t>consulted</a:t>
            </a:r>
            <a:r>
              <a:rPr lang="it-IT" dirty="0">
                <a:solidFill>
                  <a:schemeClr val="tx2"/>
                </a:solidFill>
              </a:rPr>
              <a:t> </a:t>
            </a:r>
            <a:r>
              <a:rPr lang="it-IT" dirty="0" err="1">
                <a:solidFill>
                  <a:schemeClr val="tx2"/>
                </a:solidFill>
              </a:rPr>
              <a:t>as</a:t>
            </a:r>
            <a:r>
              <a:rPr lang="it-IT" dirty="0">
                <a:solidFill>
                  <a:schemeClr val="tx2"/>
                </a:solidFill>
              </a:rPr>
              <a:t> a </a:t>
            </a:r>
            <a:r>
              <a:rPr lang="it-IT" dirty="0" err="1">
                <a:solidFill>
                  <a:schemeClr val="tx2"/>
                </a:solidFill>
              </a:rPr>
              <a:t>textual</a:t>
            </a:r>
            <a:r>
              <a:rPr lang="it-IT" dirty="0">
                <a:solidFill>
                  <a:schemeClr val="tx2"/>
                </a:solidFill>
              </a:rPr>
              <a:t> database[</a:t>
            </a:r>
            <a:r>
              <a:rPr lang="is-IS" dirty="0">
                <a:solidFill>
                  <a:schemeClr val="tx2"/>
                </a:solidFill>
              </a:rPr>
              <a:t>…</a:t>
            </a:r>
            <a:r>
              <a:rPr lang="it-IT" dirty="0">
                <a:solidFill>
                  <a:schemeClr val="tx2"/>
                </a:solidFill>
              </a:rPr>
              <a:t>] </a:t>
            </a:r>
            <a:r>
              <a:rPr lang="it-IT" dirty="0" err="1">
                <a:solidFill>
                  <a:schemeClr val="tx2"/>
                </a:solidFill>
              </a:rPr>
              <a:t>It</a:t>
            </a:r>
            <a:r>
              <a:rPr lang="it-IT" dirty="0">
                <a:solidFill>
                  <a:schemeClr val="tx2"/>
                </a:solidFill>
              </a:rPr>
              <a:t> </a:t>
            </a:r>
            <a:r>
              <a:rPr lang="it-IT" dirty="0" err="1">
                <a:solidFill>
                  <a:schemeClr val="tx2"/>
                </a:solidFill>
              </a:rPr>
              <a:t>thus</a:t>
            </a:r>
            <a:r>
              <a:rPr lang="it-IT" dirty="0">
                <a:solidFill>
                  <a:schemeClr val="tx2"/>
                </a:solidFill>
              </a:rPr>
              <a:t> </a:t>
            </a:r>
            <a:r>
              <a:rPr lang="it-IT" dirty="0" err="1">
                <a:solidFill>
                  <a:schemeClr val="tx2"/>
                </a:solidFill>
              </a:rPr>
              <a:t>become</a:t>
            </a:r>
            <a:r>
              <a:rPr lang="it-IT" dirty="0">
                <a:solidFill>
                  <a:schemeClr val="tx2"/>
                </a:solidFill>
              </a:rPr>
              <a:t> a </a:t>
            </a:r>
            <a:r>
              <a:rPr lang="it-IT" dirty="0" err="1">
                <a:solidFill>
                  <a:schemeClr val="tx2"/>
                </a:solidFill>
              </a:rPr>
              <a:t>linguistic</a:t>
            </a:r>
            <a:r>
              <a:rPr lang="it-IT" dirty="0">
                <a:solidFill>
                  <a:schemeClr val="tx2"/>
                </a:solidFill>
              </a:rPr>
              <a:t> corpus»</a:t>
            </a:r>
          </a:p>
          <a:p>
            <a:pPr marL="342900" indent="-342900">
              <a:buAutoNum type="arabicParenR"/>
            </a:pPr>
            <a:r>
              <a:rPr lang="it-IT" dirty="0" err="1">
                <a:solidFill>
                  <a:schemeClr val="tx2"/>
                </a:solidFill>
              </a:rPr>
              <a:t>Historical</a:t>
            </a:r>
            <a:r>
              <a:rPr lang="it-IT" dirty="0">
                <a:solidFill>
                  <a:schemeClr val="tx2"/>
                </a:solidFill>
              </a:rPr>
              <a:t> </a:t>
            </a:r>
            <a:r>
              <a:rPr lang="it-IT" dirty="0" err="1">
                <a:solidFill>
                  <a:schemeClr val="tx2"/>
                </a:solidFill>
              </a:rPr>
              <a:t>lexicography</a:t>
            </a:r>
            <a:r>
              <a:rPr lang="it-IT" dirty="0">
                <a:solidFill>
                  <a:schemeClr val="tx2"/>
                </a:solidFill>
              </a:rPr>
              <a:t> / </a:t>
            </a:r>
            <a:r>
              <a:rPr lang="it-IT" dirty="0" err="1">
                <a:solidFill>
                  <a:schemeClr val="tx2"/>
                </a:solidFill>
              </a:rPr>
              <a:t>History</a:t>
            </a:r>
            <a:r>
              <a:rPr lang="it-IT" dirty="0">
                <a:solidFill>
                  <a:schemeClr val="tx2"/>
                </a:solidFill>
              </a:rPr>
              <a:t> of </a:t>
            </a:r>
            <a:r>
              <a:rPr lang="it-IT" dirty="0" err="1">
                <a:solidFill>
                  <a:schemeClr val="tx2"/>
                </a:solidFill>
              </a:rPr>
              <a:t>lexicography</a:t>
            </a:r>
            <a:endParaRPr lang="it-IT" dirty="0">
              <a:solidFill>
                <a:schemeClr val="tx2"/>
              </a:solidFill>
            </a:endParaRPr>
          </a:p>
        </p:txBody>
      </p:sp>
    </p:spTree>
    <p:extLst>
      <p:ext uri="{BB962C8B-B14F-4D97-AF65-F5344CB8AC3E}">
        <p14:creationId xmlns:p14="http://schemas.microsoft.com/office/powerpoint/2010/main" val="288712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54000" y="0"/>
            <a:ext cx="8712200" cy="6948056"/>
          </a:xfrm>
          <a:prstGeom prst="rect">
            <a:avLst/>
          </a:prstGeom>
        </p:spPr>
        <p:txBody>
          <a:bodyPr wrap="square">
            <a:spAutoFit/>
          </a:bodyPr>
          <a:lstStyle/>
          <a:p>
            <a:pPr>
              <a:lnSpc>
                <a:spcPct val="150000"/>
              </a:lnSpc>
              <a:spcAft>
                <a:spcPts val="0"/>
              </a:spcAft>
            </a:pPr>
            <a:r>
              <a:rPr lang="it-IT" sz="1100" spc="40" dirty="0">
                <a:latin typeface="Lucida Console" charset="0"/>
                <a:ea typeface="ＭＳ 明朝" charset="-128"/>
                <a:cs typeface="Times New Roman" charset="0"/>
              </a:rPr>
              <a:t>&lt;entry&gt; </a:t>
            </a:r>
          </a:p>
          <a:p>
            <a:pPr>
              <a:lnSpc>
                <a:spcPct val="150000"/>
              </a:lnSpc>
              <a:spcAft>
                <a:spcPts val="0"/>
              </a:spcAft>
            </a:pPr>
            <a:r>
              <a:rPr lang="it-IT" sz="1100" spc="40" dirty="0">
                <a:latin typeface="Lucida Console" charset="0"/>
                <a:ea typeface="ＭＳ 明朝" charset="-128"/>
                <a:cs typeface="Times New Roman" charset="0"/>
              </a:rPr>
              <a:t>&lt;</a:t>
            </a:r>
            <a:r>
              <a:rPr lang="it-IT" sz="1100" spc="40" dirty="0" err="1">
                <a:latin typeface="Lucida Console" charset="0"/>
                <a:ea typeface="ＭＳ 明朝" charset="-128"/>
                <a:cs typeface="Times New Roman" charset="0"/>
              </a:rPr>
              <a:t>form</a:t>
            </a:r>
            <a:r>
              <a:rPr lang="it-IT" sz="1100" spc="40" dirty="0">
                <a:latin typeface="Lucida Console" charset="0"/>
                <a:ea typeface="ＭＳ 明朝" charset="-128"/>
                <a:cs typeface="Times New Roman" charset="0"/>
              </a:rPr>
              <a:t>&gt;</a:t>
            </a:r>
          </a:p>
          <a:p>
            <a:pPr indent="449580">
              <a:lnSpc>
                <a:spcPct val="150000"/>
              </a:lnSpc>
              <a:spcAft>
                <a:spcPts val="0"/>
              </a:spcAft>
            </a:pPr>
            <a:r>
              <a:rPr lang="it-IT" sz="1100" spc="40" dirty="0">
                <a:latin typeface="Lucida Console" charset="0"/>
                <a:ea typeface="ＭＳ 明朝" charset="-128"/>
                <a:cs typeface="Times New Roman" charset="0"/>
              </a:rPr>
              <a:t>&lt;</a:t>
            </a:r>
            <a:r>
              <a:rPr lang="it-IT" sz="1100" spc="40" dirty="0" err="1">
                <a:latin typeface="Lucida Console" charset="0"/>
                <a:ea typeface="ＭＳ 明朝" charset="-128"/>
                <a:cs typeface="Times New Roman" charset="0"/>
              </a:rPr>
              <a:t>orth</a:t>
            </a:r>
            <a:r>
              <a:rPr lang="it-IT" sz="1100" spc="40" dirty="0">
                <a:latin typeface="Lucida Console" charset="0"/>
                <a:ea typeface="ＭＳ 明朝" charset="-128"/>
                <a:cs typeface="Times New Roman" charset="0"/>
              </a:rPr>
              <a:t>&gt;ACQUISTARE&lt;/</a:t>
            </a:r>
            <a:r>
              <a:rPr lang="it-IT" sz="1100" spc="40" dirty="0" err="1">
                <a:latin typeface="Lucida Console" charset="0"/>
                <a:ea typeface="ＭＳ 明朝" charset="-128"/>
                <a:cs typeface="Times New Roman" charset="0"/>
              </a:rPr>
              <a:t>orth</a:t>
            </a:r>
            <a:r>
              <a:rPr lang="it-IT" sz="1100" spc="40" dirty="0">
                <a:latin typeface="Lucida Console" charset="0"/>
                <a:ea typeface="ＭＳ 明朝" charset="-128"/>
                <a:cs typeface="Times New Roman" charset="0"/>
              </a:rPr>
              <a:t>&gt;</a:t>
            </a:r>
          </a:p>
          <a:p>
            <a:pPr>
              <a:lnSpc>
                <a:spcPct val="150000"/>
              </a:lnSpc>
              <a:spcAft>
                <a:spcPts val="0"/>
              </a:spcAft>
            </a:pPr>
            <a:r>
              <a:rPr lang="it-IT" sz="1100" spc="40" dirty="0">
                <a:latin typeface="Lucida Console" charset="0"/>
                <a:ea typeface="ＭＳ 明朝" charset="-128"/>
                <a:cs typeface="Times New Roman" charset="0"/>
              </a:rPr>
              <a:t>&lt;/</a:t>
            </a:r>
            <a:r>
              <a:rPr lang="it-IT" sz="1100" spc="40" dirty="0" err="1">
                <a:latin typeface="Lucida Console" charset="0"/>
                <a:ea typeface="ＭＳ 明朝" charset="-128"/>
                <a:cs typeface="Times New Roman" charset="0"/>
              </a:rPr>
              <a:t>form</a:t>
            </a:r>
            <a:r>
              <a:rPr lang="it-IT" sz="1100" spc="40" dirty="0">
                <a:latin typeface="Lucida Console" charset="0"/>
                <a:ea typeface="ＭＳ 明朝" charset="-128"/>
                <a:cs typeface="Times New Roman" charset="0"/>
              </a:rPr>
              <a:t>&gt; </a:t>
            </a:r>
          </a:p>
          <a:p>
            <a:pPr>
              <a:lnSpc>
                <a:spcPct val="150000"/>
              </a:lnSpc>
              <a:spcAft>
                <a:spcPts val="0"/>
              </a:spcAft>
            </a:pPr>
            <a:r>
              <a:rPr lang="it-IT" sz="1100" spc="40" dirty="0">
                <a:latin typeface="Lucida Console" charset="0"/>
                <a:ea typeface="ＭＳ 明朝" charset="-128"/>
                <a:cs typeface="Times New Roman" charset="0"/>
              </a:rPr>
              <a:t>&lt;</a:t>
            </a:r>
            <a:r>
              <a:rPr lang="it-IT" sz="1100" spc="40" dirty="0" err="1">
                <a:latin typeface="Lucida Console" charset="0"/>
                <a:ea typeface="ＭＳ 明朝" charset="-128"/>
                <a:cs typeface="Times New Roman" charset="0"/>
              </a:rPr>
              <a:t>sense</a:t>
            </a:r>
            <a:r>
              <a:rPr lang="it-IT" sz="1100" spc="40" dirty="0">
                <a:latin typeface="Lucida Console" charset="0"/>
                <a:ea typeface="ＭＳ 明朝" charset="-128"/>
                <a:cs typeface="Times New Roman" charset="0"/>
              </a:rPr>
              <a:t>&gt; </a:t>
            </a:r>
          </a:p>
          <a:p>
            <a:pPr>
              <a:lnSpc>
                <a:spcPct val="150000"/>
              </a:lnSpc>
              <a:spcAft>
                <a:spcPts val="0"/>
              </a:spcAft>
            </a:pPr>
            <a:r>
              <a:rPr lang="it-IT" sz="1100" spc="40" dirty="0">
                <a:latin typeface="Lucida Console" charset="0"/>
                <a:ea typeface="ＭＳ 明朝" charset="-128"/>
                <a:cs typeface="Times New Roman" charset="0"/>
              </a:rPr>
              <a:t> </a:t>
            </a:r>
          </a:p>
          <a:p>
            <a:pPr>
              <a:lnSpc>
                <a:spcPct val="150000"/>
              </a:lnSpc>
              <a:spcAft>
                <a:spcPts val="0"/>
              </a:spcAft>
            </a:pPr>
            <a:r>
              <a:rPr lang="it-IT" sz="1100" spc="40" dirty="0">
                <a:latin typeface="Lucida Console" charset="0"/>
                <a:ea typeface="ＭＳ 明朝" charset="-128"/>
                <a:cs typeface="Times New Roman" charset="0"/>
              </a:rPr>
              <a:t>&lt;</a:t>
            </a:r>
            <a:r>
              <a:rPr lang="it-IT" sz="1100" spc="40" dirty="0" err="1">
                <a:latin typeface="Lucida Console" charset="0"/>
                <a:ea typeface="ＭＳ 明朝" charset="-128"/>
                <a:cs typeface="Times New Roman" charset="0"/>
              </a:rPr>
              <a:t>def</a:t>
            </a:r>
            <a:r>
              <a:rPr lang="it-IT" sz="1100" spc="40" dirty="0">
                <a:latin typeface="Lucida Console" charset="0"/>
                <a:ea typeface="ＭＳ 明朝" charset="-128"/>
                <a:cs typeface="Times New Roman" charset="0"/>
              </a:rPr>
              <a:t>&gt;</a:t>
            </a:r>
          </a:p>
          <a:p>
            <a:pPr>
              <a:lnSpc>
                <a:spcPct val="150000"/>
              </a:lnSpc>
              <a:spcAft>
                <a:spcPts val="0"/>
              </a:spcAft>
            </a:pPr>
            <a:r>
              <a:rPr lang="it-IT" sz="1100" spc="40" dirty="0">
                <a:latin typeface="Lucida Console" charset="0"/>
                <a:ea typeface="ＭＳ 明朝" charset="-128"/>
                <a:cs typeface="Times New Roman" charset="0"/>
              </a:rPr>
              <a:t>Venire in </a:t>
            </a:r>
            <a:r>
              <a:rPr lang="it-IT" sz="1100" spc="40" dirty="0" err="1">
                <a:latin typeface="Lucida Console" charset="0"/>
                <a:ea typeface="ＭＳ 明朝" charset="-128"/>
                <a:cs typeface="Times New Roman" charset="0"/>
              </a:rPr>
              <a:t>posession</a:t>
            </a:r>
            <a:r>
              <a:rPr lang="it-IT" sz="1100" spc="40" dirty="0">
                <a:latin typeface="Lucida Console" charset="0"/>
                <a:ea typeface="ＭＳ 明朝" charset="-128"/>
                <a:cs typeface="Times New Roman" charset="0"/>
              </a:rPr>
              <a:t> di quel che si cerca, o che giustamente conviene all'opere, che si fanno. </a:t>
            </a:r>
            <a:br>
              <a:rPr lang="it-IT" sz="1100" spc="40" dirty="0">
                <a:latin typeface="Lucida Console" charset="0"/>
                <a:ea typeface="ＭＳ 明朝" charset="-128"/>
                <a:cs typeface="Times New Roman" charset="0"/>
              </a:rPr>
            </a:br>
            <a:r>
              <a:rPr lang="it-IT" sz="1100" spc="40" dirty="0" err="1">
                <a:latin typeface="Lucida Console" charset="0"/>
                <a:ea typeface="ＭＳ 明朝" charset="-128"/>
                <a:cs typeface="Times New Roman" charset="0"/>
              </a:rPr>
              <a:t>Lat</a:t>
            </a:r>
            <a:r>
              <a:rPr lang="it-IT" sz="1100" spc="40" dirty="0">
                <a:latin typeface="Lucida Console" charset="0"/>
                <a:ea typeface="ＭＳ 明朝" charset="-128"/>
                <a:cs typeface="Times New Roman" charset="0"/>
              </a:rPr>
              <a:t>$. &lt;</a:t>
            </a:r>
            <a:r>
              <a:rPr lang="it-IT" sz="1100" spc="40" dirty="0" err="1">
                <a:latin typeface="Lucida Console" charset="0"/>
                <a:ea typeface="ＭＳ 明朝" charset="-128"/>
                <a:cs typeface="Times New Roman" charset="0"/>
              </a:rPr>
              <a:t>foreign</a:t>
            </a:r>
            <a:r>
              <a:rPr lang="it-IT" sz="1100" spc="40" dirty="0">
                <a:latin typeface="Lucida Console" charset="0"/>
                <a:ea typeface="ＭＳ 明朝" charset="-128"/>
                <a:cs typeface="Times New Roman" charset="0"/>
              </a:rPr>
              <a:t> </a:t>
            </a:r>
            <a:r>
              <a:rPr lang="it-IT" sz="1100" spc="40" dirty="0" err="1">
                <a:latin typeface="Lucida Console" charset="0"/>
                <a:ea typeface="ＭＳ 明朝" charset="-128"/>
                <a:cs typeface="Times New Roman" charset="0"/>
              </a:rPr>
              <a:t>lang</a:t>
            </a:r>
            <a:r>
              <a:rPr lang="it-IT" sz="1100" spc="40" dirty="0">
                <a:latin typeface="Lucida Console" charset="0"/>
                <a:ea typeface="ＭＳ 明朝" charset="-128"/>
                <a:cs typeface="Times New Roman" charset="0"/>
              </a:rPr>
              <a:t>="latino"&gt;</a:t>
            </a:r>
            <a:r>
              <a:rPr lang="it-IT" sz="1100" spc="40" dirty="0" err="1">
                <a:latin typeface="Lucida Console" charset="0"/>
                <a:ea typeface="ＭＳ 明朝" charset="-128"/>
                <a:cs typeface="Times New Roman" charset="0"/>
              </a:rPr>
              <a:t>acquirere</a:t>
            </a:r>
            <a:r>
              <a:rPr lang="it-IT" sz="1100" spc="40" dirty="0">
                <a:latin typeface="Lucida Console" charset="0"/>
                <a:ea typeface="ＭＳ 明朝" charset="-128"/>
                <a:cs typeface="Times New Roman" charset="0"/>
              </a:rPr>
              <a:t>, </a:t>
            </a:r>
            <a:r>
              <a:rPr lang="it-IT" sz="1100" spc="40" dirty="0" err="1">
                <a:latin typeface="Lucida Console" charset="0"/>
                <a:ea typeface="ＭＳ 明朝" charset="-128"/>
                <a:cs typeface="Times New Roman" charset="0"/>
              </a:rPr>
              <a:t>consequi</a:t>
            </a:r>
            <a:r>
              <a:rPr lang="it-IT" sz="1100" spc="40" dirty="0">
                <a:latin typeface="Lucida Console" charset="0"/>
                <a:ea typeface="ＭＳ 明朝" charset="-128"/>
                <a:cs typeface="Times New Roman" charset="0"/>
              </a:rPr>
              <a:t>, </a:t>
            </a:r>
            <a:r>
              <a:rPr lang="it-IT" sz="1100" spc="40" dirty="0" err="1">
                <a:latin typeface="Lucida Console" charset="0"/>
                <a:ea typeface="ＭＳ 明朝" charset="-128"/>
                <a:cs typeface="Times New Roman" charset="0"/>
              </a:rPr>
              <a:t>adipisci</a:t>
            </a:r>
            <a:r>
              <a:rPr lang="it-IT" sz="1100" spc="40" dirty="0">
                <a:latin typeface="Lucida Console" charset="0"/>
                <a:ea typeface="ＭＳ 明朝" charset="-128"/>
                <a:cs typeface="Times New Roman" charset="0"/>
              </a:rPr>
              <a:t>&lt;/</a:t>
            </a:r>
            <a:r>
              <a:rPr lang="it-IT" sz="1100" spc="40" dirty="0" err="1">
                <a:latin typeface="Lucida Console" charset="0"/>
                <a:ea typeface="ＭＳ 明朝" charset="-128"/>
                <a:cs typeface="Times New Roman" charset="0"/>
              </a:rPr>
              <a:t>foreign</a:t>
            </a:r>
            <a:r>
              <a:rPr lang="it-IT" sz="1100" spc="40" dirty="0">
                <a:latin typeface="Lucida Console" charset="0"/>
                <a:ea typeface="ＭＳ 明朝" charset="-128"/>
                <a:cs typeface="Times New Roman" charset="0"/>
              </a:rPr>
              <a:t>&gt;. </a:t>
            </a:r>
          </a:p>
          <a:p>
            <a:pPr>
              <a:lnSpc>
                <a:spcPct val="150000"/>
              </a:lnSpc>
              <a:spcAft>
                <a:spcPts val="0"/>
              </a:spcAft>
            </a:pPr>
            <a:r>
              <a:rPr lang="it-IT" sz="1100" spc="40" dirty="0">
                <a:latin typeface="Lucida Console" charset="0"/>
                <a:ea typeface="ＭＳ 明朝" charset="-128"/>
                <a:cs typeface="Times New Roman" charset="0"/>
              </a:rPr>
              <a:t>&lt;/</a:t>
            </a:r>
            <a:r>
              <a:rPr lang="it-IT" sz="1100" spc="40" dirty="0" err="1">
                <a:latin typeface="Lucida Console" charset="0"/>
                <a:ea typeface="ＭＳ 明朝" charset="-128"/>
                <a:cs typeface="Times New Roman" charset="0"/>
              </a:rPr>
              <a:t>def</a:t>
            </a:r>
            <a:r>
              <a:rPr lang="it-IT" sz="1100" spc="40" dirty="0">
                <a:latin typeface="Lucida Console" charset="0"/>
                <a:ea typeface="ＭＳ 明朝" charset="-128"/>
                <a:cs typeface="Times New Roman" charset="0"/>
              </a:rPr>
              <a:t>&gt; </a:t>
            </a:r>
          </a:p>
          <a:p>
            <a:pPr>
              <a:lnSpc>
                <a:spcPct val="150000"/>
              </a:lnSpc>
              <a:spcAft>
                <a:spcPts val="0"/>
              </a:spcAft>
            </a:pPr>
            <a:r>
              <a:rPr lang="it-IT" sz="1100" spc="40" dirty="0">
                <a:latin typeface="Lucida Console" charset="0"/>
                <a:ea typeface="ＭＳ 明朝" charset="-128"/>
                <a:cs typeface="Times New Roman" charset="0"/>
              </a:rPr>
              <a:t>&lt;</a:t>
            </a:r>
            <a:r>
              <a:rPr lang="it-IT" sz="1100" spc="40" dirty="0" err="1">
                <a:latin typeface="Lucida Console" charset="0"/>
                <a:ea typeface="ＭＳ 明朝" charset="-128"/>
                <a:cs typeface="Times New Roman" charset="0"/>
              </a:rPr>
              <a:t>eg</a:t>
            </a:r>
            <a:r>
              <a:rPr lang="it-IT" sz="1100" spc="40" dirty="0">
                <a:latin typeface="Lucida Console" charset="0"/>
                <a:ea typeface="ＭＳ 明朝" charset="-128"/>
                <a:cs typeface="Times New Roman" charset="0"/>
              </a:rPr>
              <a:t>&gt;</a:t>
            </a:r>
          </a:p>
          <a:p>
            <a:pPr marL="809625">
              <a:lnSpc>
                <a:spcPct val="150000"/>
              </a:lnSpc>
              <a:spcAft>
                <a:spcPts val="0"/>
              </a:spcAft>
            </a:pPr>
            <a:r>
              <a:rPr lang="it-IT" sz="1100" spc="40" dirty="0">
                <a:latin typeface="Lucida Console" charset="0"/>
                <a:ea typeface="ＭＳ 明朝" charset="-128"/>
                <a:cs typeface="Times New Roman" charset="0"/>
              </a:rPr>
              <a:t>&lt;quote&gt;</a:t>
            </a:r>
          </a:p>
          <a:p>
            <a:pPr marL="1259205">
              <a:lnSpc>
                <a:spcPct val="150000"/>
              </a:lnSpc>
              <a:spcAft>
                <a:spcPts val="0"/>
              </a:spcAft>
            </a:pPr>
            <a:r>
              <a:rPr lang="it-IT" sz="1100" spc="40" dirty="0">
                <a:latin typeface="Lucida Console" charset="0"/>
                <a:ea typeface="ＭＳ 明朝" charset="-128"/>
                <a:cs typeface="Times New Roman" charset="0"/>
              </a:rPr>
              <a:t>&lt;</a:t>
            </a:r>
            <a:r>
              <a:rPr lang="it-IT" sz="1100" spc="40" dirty="0" err="1">
                <a:latin typeface="Lucida Console" charset="0"/>
                <a:ea typeface="ＭＳ 明朝" charset="-128"/>
                <a:cs typeface="Times New Roman" charset="0"/>
              </a:rPr>
              <a:t>abbr</a:t>
            </a:r>
            <a:r>
              <a:rPr lang="it-IT" sz="1100" spc="40" dirty="0">
                <a:latin typeface="Lucida Console" charset="0"/>
                <a:ea typeface="ＭＳ 明朝" charset="-128"/>
                <a:cs typeface="Times New Roman" charset="0"/>
              </a:rPr>
              <a:t>&gt;</a:t>
            </a:r>
          </a:p>
          <a:p>
            <a:pPr marL="1708785">
              <a:lnSpc>
                <a:spcPct val="150000"/>
              </a:lnSpc>
              <a:spcAft>
                <a:spcPts val="0"/>
              </a:spcAft>
            </a:pPr>
            <a:r>
              <a:rPr lang="it-IT" sz="1100" spc="40" dirty="0">
                <a:latin typeface="Lucida Console" charset="0"/>
                <a:ea typeface="ＭＳ 明朝" charset="-128"/>
                <a:cs typeface="Times New Roman" charset="0"/>
              </a:rPr>
              <a:t>&lt;</a:t>
            </a:r>
            <a:r>
              <a:rPr lang="it-IT" sz="1100" spc="40" dirty="0" err="1">
                <a:latin typeface="Lucida Console" charset="0"/>
                <a:ea typeface="ＭＳ 明朝" charset="-128"/>
                <a:cs typeface="Times New Roman" charset="0"/>
              </a:rPr>
              <a:t>ref</a:t>
            </a:r>
            <a:r>
              <a:rPr lang="it-IT" sz="1100" spc="40" dirty="0">
                <a:latin typeface="Lucida Console" charset="0"/>
                <a:ea typeface="ＭＳ 明朝" charset="-128"/>
                <a:cs typeface="Times New Roman" charset="0"/>
              </a:rPr>
              <a:t>&gt;</a:t>
            </a:r>
          </a:p>
          <a:p>
            <a:pPr marL="1708785">
              <a:lnSpc>
                <a:spcPct val="150000"/>
              </a:lnSpc>
              <a:spcAft>
                <a:spcPts val="0"/>
              </a:spcAft>
            </a:pPr>
            <a:r>
              <a:rPr lang="it-IT" sz="1100" spc="40" dirty="0">
                <a:latin typeface="Lucida Console" charset="0"/>
                <a:ea typeface="ＭＳ 明朝" charset="-128"/>
                <a:cs typeface="Times New Roman" charset="0"/>
              </a:rPr>
              <a:t>&lt;</a:t>
            </a:r>
            <a:r>
              <a:rPr lang="it-IT" sz="1100" spc="40" dirty="0" err="1">
                <a:latin typeface="Lucida Console" charset="0"/>
                <a:ea typeface="ＭＳ 明朝" charset="-128"/>
                <a:cs typeface="Times New Roman" charset="0"/>
              </a:rPr>
              <a:t>linkABBR</a:t>
            </a:r>
            <a:r>
              <a:rPr lang="it-IT" sz="1100" spc="40" dirty="0">
                <a:latin typeface="Lucida Console" charset="0"/>
                <a:ea typeface="ＭＳ 明朝" charset="-128"/>
                <a:cs typeface="Times New Roman" charset="0"/>
              </a:rPr>
              <a:t> </a:t>
            </a:r>
            <a:r>
              <a:rPr lang="it-IT" sz="1100" spc="40" dirty="0" err="1">
                <a:latin typeface="Lucida Console" charset="0"/>
                <a:ea typeface="ＭＳ 明朝" charset="-128"/>
                <a:cs typeface="Times New Roman" charset="0"/>
              </a:rPr>
              <a:t>href</a:t>
            </a:r>
            <a:r>
              <a:rPr lang="it-IT" sz="1100" spc="40" dirty="0">
                <a:latin typeface="Lucida Console" charset="0"/>
                <a:ea typeface="ＭＳ 明朝" charset="-128"/>
                <a:cs typeface="Times New Roman" charset="0"/>
              </a:rPr>
              <a:t>="</a:t>
            </a:r>
            <a:r>
              <a:rPr lang="it-IT" sz="1100" spc="40" dirty="0" err="1">
                <a:latin typeface="Lucida Console" charset="0"/>
                <a:ea typeface="ＭＳ 明朝" charset="-128"/>
                <a:cs typeface="Times New Roman" charset="0"/>
              </a:rPr>
              <a:t>reflist.jsp?search_mode</a:t>
            </a:r>
            <a:r>
              <a:rPr lang="it-IT" sz="1100" spc="40" dirty="0">
                <a:latin typeface="Lucida Console" charset="0"/>
                <a:ea typeface="ＭＳ 明朝" charset="-128"/>
                <a:cs typeface="Times New Roman" charset="0"/>
              </a:rPr>
              <a:t>=ref&amp;amp;1=</a:t>
            </a:r>
            <a:r>
              <a:rPr lang="it-IT" sz="1100" spc="40" dirty="0" err="1">
                <a:latin typeface="Lucida Console" charset="0"/>
                <a:ea typeface="ＭＳ 明朝" charset="-128"/>
                <a:cs typeface="Times New Roman" charset="0"/>
              </a:rPr>
              <a:t>checkbox&amp;amp;psearch</a:t>
            </a:r>
            <a:r>
              <a:rPr lang="it-IT" sz="1100" spc="40" dirty="0">
                <a:latin typeface="Lucida Console" charset="0"/>
                <a:ea typeface="ＭＳ 明朝" charset="-128"/>
                <a:cs typeface="Times New Roman" charset="0"/>
              </a:rPr>
              <a:t>=</a:t>
            </a:r>
            <a:r>
              <a:rPr lang="it-IT" sz="1100" spc="40" dirty="0" err="1">
                <a:latin typeface="Lucida Console" charset="0"/>
                <a:ea typeface="ＭＳ 明朝" charset="-128"/>
                <a:cs typeface="Times New Roman" charset="0"/>
              </a:rPr>
              <a:t>Bocc</a:t>
            </a:r>
            <a:r>
              <a:rPr lang="it-IT" sz="1100" spc="40" dirty="0">
                <a:latin typeface="Lucida Console" charset="0"/>
                <a:ea typeface="ＭＳ 明朝" charset="-128"/>
                <a:cs typeface="Times New Roman" charset="0"/>
              </a:rPr>
              <a:t>."&gt;</a:t>
            </a:r>
          </a:p>
          <a:p>
            <a:pPr marL="1708785" indent="449580">
              <a:lnSpc>
                <a:spcPct val="150000"/>
              </a:lnSpc>
              <a:spcAft>
                <a:spcPts val="0"/>
              </a:spcAft>
            </a:pPr>
            <a:r>
              <a:rPr lang="it-IT" sz="1100" spc="40" dirty="0" err="1">
                <a:latin typeface="Lucida Console" charset="0"/>
                <a:ea typeface="ＭＳ 明朝" charset="-128"/>
                <a:cs typeface="Times New Roman" charset="0"/>
              </a:rPr>
              <a:t>Bocc</a:t>
            </a:r>
            <a:r>
              <a:rPr lang="it-IT" sz="1100" spc="40" dirty="0">
                <a:latin typeface="Lucida Console" charset="0"/>
                <a:ea typeface="ＭＳ 明朝" charset="-128"/>
                <a:cs typeface="Times New Roman" charset="0"/>
              </a:rPr>
              <a:t>$. &lt;/</a:t>
            </a:r>
            <a:r>
              <a:rPr lang="it-IT" sz="1100" spc="40" dirty="0" err="1">
                <a:latin typeface="Lucida Console" charset="0"/>
                <a:ea typeface="ＭＳ 明朝" charset="-128"/>
                <a:cs typeface="Times New Roman" charset="0"/>
              </a:rPr>
              <a:t>linkABBR</a:t>
            </a:r>
            <a:r>
              <a:rPr lang="it-IT" sz="1100" spc="40" dirty="0">
                <a:latin typeface="Lucida Console" charset="0"/>
                <a:ea typeface="ＭＳ 明朝" charset="-128"/>
                <a:cs typeface="Times New Roman" charset="0"/>
              </a:rPr>
              <a:t>&gt;</a:t>
            </a:r>
          </a:p>
          <a:p>
            <a:pPr marL="1708785">
              <a:lnSpc>
                <a:spcPct val="150000"/>
              </a:lnSpc>
              <a:spcAft>
                <a:spcPts val="0"/>
              </a:spcAft>
            </a:pPr>
            <a:r>
              <a:rPr lang="it-IT" sz="1100" spc="40" dirty="0">
                <a:latin typeface="Lucida Console" charset="0"/>
                <a:ea typeface="ＭＳ 明朝" charset="-128"/>
                <a:cs typeface="Times New Roman" charset="0"/>
              </a:rPr>
              <a:t>&lt;/</a:t>
            </a:r>
            <a:r>
              <a:rPr lang="it-IT" sz="1100" spc="40" dirty="0" err="1">
                <a:latin typeface="Lucida Console" charset="0"/>
                <a:ea typeface="ＭＳ 明朝" charset="-128"/>
                <a:cs typeface="Times New Roman" charset="0"/>
              </a:rPr>
              <a:t>ref</a:t>
            </a:r>
            <a:r>
              <a:rPr lang="it-IT" sz="1100" spc="40" dirty="0">
                <a:latin typeface="Lucida Console" charset="0"/>
                <a:ea typeface="ＭＳ 明朝" charset="-128"/>
                <a:cs typeface="Times New Roman" charset="0"/>
              </a:rPr>
              <a:t>&gt;</a:t>
            </a:r>
          </a:p>
          <a:p>
            <a:pPr marL="1708785">
              <a:lnSpc>
                <a:spcPct val="150000"/>
              </a:lnSpc>
              <a:spcAft>
                <a:spcPts val="0"/>
              </a:spcAft>
            </a:pPr>
            <a:r>
              <a:rPr lang="it-IT" sz="1100" spc="40" dirty="0">
                <a:latin typeface="Lucida Console" charset="0"/>
                <a:ea typeface="ＭＳ 明朝" charset="-128"/>
                <a:cs typeface="Times New Roman" charset="0"/>
              </a:rPr>
              <a:t>Introd$. </a:t>
            </a:r>
            <a:r>
              <a:rPr lang="it-IT" sz="1100" spc="40" dirty="0" err="1">
                <a:latin typeface="Lucida Console" charset="0"/>
                <a:ea typeface="ＭＳ 明朝" charset="-128"/>
                <a:cs typeface="Times New Roman" charset="0"/>
              </a:rPr>
              <a:t>n</a:t>
            </a:r>
            <a:r>
              <a:rPr lang="it-IT" sz="1100" spc="40" dirty="0">
                <a:latin typeface="Lucida Console" charset="0"/>
                <a:ea typeface="ＭＳ 明朝" charset="-128"/>
                <a:cs typeface="Times New Roman" charset="0"/>
              </a:rPr>
              <a:t>$. 10.</a:t>
            </a:r>
          </a:p>
          <a:p>
            <a:pPr marL="1259205">
              <a:lnSpc>
                <a:spcPct val="150000"/>
              </a:lnSpc>
              <a:spcAft>
                <a:spcPts val="0"/>
              </a:spcAft>
            </a:pPr>
            <a:r>
              <a:rPr lang="it-IT" sz="1100" spc="40" dirty="0">
                <a:latin typeface="Lucida Console" charset="0"/>
                <a:ea typeface="ＭＳ 明朝" charset="-128"/>
                <a:cs typeface="Times New Roman" charset="0"/>
              </a:rPr>
              <a:t>&lt;/</a:t>
            </a:r>
            <a:r>
              <a:rPr lang="it-IT" sz="1100" spc="40" dirty="0" err="1">
                <a:latin typeface="Lucida Console" charset="0"/>
                <a:ea typeface="ＭＳ 明朝" charset="-128"/>
                <a:cs typeface="Times New Roman" charset="0"/>
              </a:rPr>
              <a:t>abbr</a:t>
            </a:r>
            <a:r>
              <a:rPr lang="it-IT" sz="1100" spc="40" dirty="0">
                <a:latin typeface="Lucida Console" charset="0"/>
                <a:ea typeface="ＭＳ 明朝" charset="-128"/>
                <a:cs typeface="Times New Roman" charset="0"/>
              </a:rPr>
              <a:t>&gt; </a:t>
            </a:r>
          </a:p>
          <a:p>
            <a:pPr marL="1259205">
              <a:lnSpc>
                <a:spcPct val="150000"/>
              </a:lnSpc>
              <a:spcAft>
                <a:spcPts val="0"/>
              </a:spcAft>
            </a:pPr>
            <a:r>
              <a:rPr lang="it-IT" sz="1100" spc="40" dirty="0">
                <a:latin typeface="Lucida Console" charset="0"/>
                <a:ea typeface="ＭＳ 明朝" charset="-128"/>
                <a:cs typeface="Times New Roman" charset="0"/>
              </a:rPr>
              <a:t>E così </a:t>
            </a:r>
            <a:r>
              <a:rPr lang="it-IT" sz="1100" spc="40" dirty="0" err="1">
                <a:latin typeface="Lucida Console" charset="0"/>
                <a:ea typeface="ＭＳ 明朝" charset="-128"/>
                <a:cs typeface="Times New Roman" charset="0"/>
              </a:rPr>
              <a:t>faccendo</a:t>
            </a:r>
            <a:r>
              <a:rPr lang="it-IT" sz="1100" spc="40" dirty="0">
                <a:latin typeface="Lucida Console" charset="0"/>
                <a:ea typeface="ＭＳ 明朝" charset="-128"/>
                <a:cs typeface="Times New Roman" charset="0"/>
              </a:rPr>
              <a:t> si credevano ciascuno a se medesimo salute acquistare. </a:t>
            </a:r>
          </a:p>
          <a:p>
            <a:pPr marL="809625">
              <a:lnSpc>
                <a:spcPct val="150000"/>
              </a:lnSpc>
              <a:spcAft>
                <a:spcPts val="0"/>
              </a:spcAft>
            </a:pPr>
            <a:r>
              <a:rPr lang="it-IT" sz="1100" spc="40" dirty="0">
                <a:latin typeface="Lucida Console" charset="0"/>
                <a:ea typeface="ＭＳ 明朝" charset="-128"/>
                <a:cs typeface="Times New Roman" charset="0"/>
              </a:rPr>
              <a:t>&lt;/quote&gt;</a:t>
            </a:r>
          </a:p>
          <a:p>
            <a:pPr>
              <a:lnSpc>
                <a:spcPct val="150000"/>
              </a:lnSpc>
              <a:spcAft>
                <a:spcPts val="0"/>
              </a:spcAft>
            </a:pPr>
            <a:r>
              <a:rPr lang="it-IT" sz="1100" spc="40" dirty="0">
                <a:latin typeface="Lucida Console" charset="0"/>
                <a:ea typeface="ＭＳ 明朝" charset="-128"/>
                <a:cs typeface="Times New Roman" charset="0"/>
              </a:rPr>
              <a:t>&lt;/</a:t>
            </a:r>
            <a:r>
              <a:rPr lang="it-IT" sz="1100" spc="40" dirty="0" err="1">
                <a:latin typeface="Lucida Console" charset="0"/>
                <a:ea typeface="ＭＳ 明朝" charset="-128"/>
                <a:cs typeface="Times New Roman" charset="0"/>
              </a:rPr>
              <a:t>eg</a:t>
            </a:r>
            <a:r>
              <a:rPr lang="it-IT" sz="1100" spc="40" dirty="0">
                <a:latin typeface="Lucida Console" charset="0"/>
                <a:ea typeface="ＭＳ 明朝" charset="-128"/>
                <a:cs typeface="Times New Roman" charset="0"/>
              </a:rPr>
              <a:t>&gt;</a:t>
            </a:r>
          </a:p>
          <a:p>
            <a:pPr>
              <a:lnSpc>
                <a:spcPct val="150000"/>
              </a:lnSpc>
            </a:pPr>
            <a:r>
              <a:rPr lang="it-IT" sz="1100" spc="40" dirty="0">
                <a:latin typeface="Lucida Console" charset="0"/>
                <a:ea typeface="ＭＳ 明朝" charset="-128"/>
                <a:cs typeface="Times New Roman" charset="0"/>
              </a:rPr>
              <a:t> &lt;!-- … --&gt;</a:t>
            </a:r>
          </a:p>
          <a:p>
            <a:pPr>
              <a:lnSpc>
                <a:spcPct val="150000"/>
              </a:lnSpc>
              <a:spcAft>
                <a:spcPts val="0"/>
              </a:spcAft>
            </a:pPr>
            <a:r>
              <a:rPr lang="it-IT" sz="1100" spc="40" dirty="0">
                <a:latin typeface="Lucida Console" charset="0"/>
                <a:ea typeface="ＭＳ 明朝" charset="-128"/>
                <a:cs typeface="Times New Roman" charset="0"/>
              </a:rPr>
              <a:t>&lt;/</a:t>
            </a:r>
            <a:r>
              <a:rPr lang="it-IT" sz="1100" spc="40" dirty="0" err="1">
                <a:latin typeface="Lucida Console" charset="0"/>
                <a:ea typeface="ＭＳ 明朝" charset="-128"/>
                <a:cs typeface="Times New Roman" charset="0"/>
              </a:rPr>
              <a:t>sense</a:t>
            </a:r>
            <a:r>
              <a:rPr lang="it-IT" sz="1100" spc="40" dirty="0">
                <a:latin typeface="Lucida Console" charset="0"/>
                <a:ea typeface="ＭＳ 明朝" charset="-128"/>
                <a:cs typeface="Times New Roman" charset="0"/>
              </a:rPr>
              <a:t>&gt; </a:t>
            </a:r>
          </a:p>
          <a:p>
            <a:pPr>
              <a:lnSpc>
                <a:spcPct val="150000"/>
              </a:lnSpc>
              <a:spcAft>
                <a:spcPts val="0"/>
              </a:spcAft>
            </a:pPr>
            <a:r>
              <a:rPr lang="it-IT" sz="1100" spc="40" dirty="0">
                <a:latin typeface="Lucida Console" charset="0"/>
                <a:ea typeface="ＭＳ 明朝" charset="-128"/>
                <a:cs typeface="Times New Roman" charset="0"/>
              </a:rPr>
              <a:t>&lt;/entry&gt;</a:t>
            </a:r>
          </a:p>
          <a:p>
            <a:pPr>
              <a:lnSpc>
                <a:spcPct val="150000"/>
              </a:lnSpc>
              <a:spcAft>
                <a:spcPts val="0"/>
              </a:spcAft>
            </a:pPr>
            <a:r>
              <a:rPr lang="it-IT" sz="1100" spc="40" dirty="0">
                <a:latin typeface="Lucida Console" charset="0"/>
                <a:ea typeface="ＭＳ 明朝" charset="-128"/>
                <a:cs typeface="Times New Roman" charset="0"/>
              </a:rPr>
              <a:t> </a:t>
            </a:r>
            <a:endParaRPr lang="it-IT" sz="1100" spc="40" dirty="0">
              <a:effectLst/>
              <a:latin typeface="Lucida Console" charset="0"/>
              <a:ea typeface="ＭＳ 明朝" charset="-128"/>
              <a:cs typeface="Times New Roman" charset="0"/>
            </a:endParaRPr>
          </a:p>
        </p:txBody>
      </p:sp>
    </p:spTree>
    <p:extLst>
      <p:ext uri="{BB962C8B-B14F-4D97-AF65-F5344CB8AC3E}">
        <p14:creationId xmlns:p14="http://schemas.microsoft.com/office/powerpoint/2010/main" val="1322805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gitization Opportunities in Publishing Today | Digitization"/>
          <p:cNvPicPr>
            <a:picLocks noChangeAspect="1" noChangeArrowheads="1"/>
          </p:cNvPicPr>
          <p:nvPr/>
        </p:nvPicPr>
        <p:blipFill rotWithShape="1">
          <a:blip r:embed="rId2">
            <a:extLst>
              <a:ext uri="{28A0092B-C50C-407E-A947-70E740481C1C}">
                <a14:useLocalDpi xmlns:a14="http://schemas.microsoft.com/office/drawing/2010/main" val="0"/>
              </a:ext>
            </a:extLst>
          </a:blip>
          <a:srcRect b="11980"/>
          <a:stretch/>
        </p:blipFill>
        <p:spPr bwMode="auto">
          <a:xfrm>
            <a:off x="0" y="1422400"/>
            <a:ext cx="9148704" cy="5435600"/>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0" y="0"/>
            <a:ext cx="9144000" cy="1422400"/>
          </a:xfrm>
          <a:prstGeom prst="rect">
            <a:avLst/>
          </a:prstGeom>
          <a:gradFill flip="none" rotWithShape="1">
            <a:gsLst>
              <a:gs pos="0">
                <a:srgbClr val="57CEB7"/>
              </a:gs>
              <a:gs pos="89000">
                <a:schemeClr val="accent1">
                  <a:lumMod val="50000"/>
                </a:schemeClr>
              </a:gs>
            </a:gsLst>
            <a:lin ang="16200000" scaled="1"/>
            <a:tileRect/>
          </a:gra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it-IT" sz="2800" dirty="0"/>
              <a:t>I dizionari</a:t>
            </a:r>
          </a:p>
        </p:txBody>
      </p:sp>
      <p:sp>
        <p:nvSpPr>
          <p:cNvPr id="7" name="CasellaDiTesto 6">
            <a:extLst>
              <a:ext uri="{FF2B5EF4-FFF2-40B4-BE49-F238E27FC236}">
                <a16:creationId xmlns:a16="http://schemas.microsoft.com/office/drawing/2014/main" id="{C98440C2-88B5-56C0-E231-58A638F509A5}"/>
              </a:ext>
            </a:extLst>
          </p:cNvPr>
          <p:cNvSpPr txBox="1"/>
          <p:nvPr/>
        </p:nvSpPr>
        <p:spPr>
          <a:xfrm>
            <a:off x="1527048" y="1709495"/>
            <a:ext cx="6089904" cy="1200329"/>
          </a:xfrm>
          <a:prstGeom prst="rect">
            <a:avLst/>
          </a:prstGeom>
          <a:noFill/>
        </p:spPr>
        <p:txBody>
          <a:bodyPr wrap="square">
            <a:spAutoFit/>
          </a:bodyPr>
          <a:lstStyle/>
          <a:p>
            <a:pPr marL="0" indent="0" algn="just">
              <a:buNone/>
            </a:pPr>
            <a:r>
              <a:rPr lang="it-IT" dirty="0">
                <a:solidFill>
                  <a:schemeClr val="bg1"/>
                </a:solidFill>
              </a:rPr>
              <a:t>«strumenti di educazione permanente che coinvolgono o dovrebbero coinvolgere parlanti e scriventi di tutte le età e grado di istruzione» Aprile (2005:164).</a:t>
            </a:r>
          </a:p>
        </p:txBody>
      </p:sp>
    </p:spTree>
    <p:extLst>
      <p:ext uri="{BB962C8B-B14F-4D97-AF65-F5344CB8AC3E}">
        <p14:creationId xmlns:p14="http://schemas.microsoft.com/office/powerpoint/2010/main" val="3154432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eo web code Icon | Seo Iconset | The HO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26354">
            <a:off x="6647776" y="4444871"/>
            <a:ext cx="2031745" cy="2031745"/>
          </a:xfrm>
          <a:prstGeom prst="rect">
            <a:avLst/>
          </a:prstGeom>
          <a:noFill/>
          <a:extLst>
            <a:ext uri="{909E8E84-426E-40DD-AFC4-6F175D3DCCD1}">
              <a14:hiddenFill xmlns:a14="http://schemas.microsoft.com/office/drawing/2010/main">
                <a:solidFill>
                  <a:srgbClr val="FFFFFF"/>
                </a:solidFill>
              </a14:hiddenFill>
            </a:ext>
          </a:extLst>
        </p:spPr>
      </p:pic>
      <p:sp>
        <p:nvSpPr>
          <p:cNvPr id="7" name="Rettangolo 6"/>
          <p:cNvSpPr/>
          <p:nvPr/>
        </p:nvSpPr>
        <p:spPr>
          <a:xfrm>
            <a:off x="558800" y="551240"/>
            <a:ext cx="8238586" cy="2308324"/>
          </a:xfrm>
          <a:prstGeom prst="rect">
            <a:avLst/>
          </a:prstGeom>
        </p:spPr>
        <p:txBody>
          <a:bodyPr wrap="square">
            <a:spAutoFit/>
          </a:bodyPr>
          <a:lstStyle/>
          <a:p>
            <a:r>
              <a:rPr lang="it-IT" dirty="0">
                <a:latin typeface="Helvetica" charset="0"/>
              </a:rPr>
              <a:t>• </a:t>
            </a:r>
            <a:r>
              <a:rPr lang="it-IT" b="1" dirty="0">
                <a:latin typeface="Helvetica" charset="0"/>
              </a:rPr>
              <a:t>entry</a:t>
            </a:r>
            <a:r>
              <a:rPr lang="it-IT" dirty="0">
                <a:latin typeface="Helvetica" charset="0"/>
              </a:rPr>
              <a:t>: utile per la maggioranza dei dizionari convenzionali.</a:t>
            </a:r>
          </a:p>
          <a:p>
            <a:endParaRPr lang="it-IT" dirty="0">
              <a:latin typeface="Helvetica" charset="0"/>
            </a:endParaRPr>
          </a:p>
          <a:p>
            <a:r>
              <a:rPr lang="it-IT" dirty="0">
                <a:latin typeface="Helvetica" charset="0"/>
              </a:rPr>
              <a:t>• </a:t>
            </a:r>
            <a:r>
              <a:rPr lang="it-IT" b="1" dirty="0" err="1">
                <a:latin typeface="Helvetica" charset="0"/>
              </a:rPr>
              <a:t>entryFree</a:t>
            </a:r>
            <a:r>
              <a:rPr lang="it-IT" dirty="0">
                <a:latin typeface="Helvetica" charset="0"/>
              </a:rPr>
              <a:t>: ha meno restrizioni dell’elemento &lt;entry&gt;, per permettere la codifica di dizionari meno convenzionale. Ove possibile è da preferire entry a </a:t>
            </a:r>
            <a:r>
              <a:rPr lang="it-IT" dirty="0" err="1">
                <a:latin typeface="Helvetica" charset="0"/>
              </a:rPr>
              <a:t>entryFree</a:t>
            </a:r>
            <a:r>
              <a:rPr lang="it-IT" dirty="0">
                <a:latin typeface="Helvetica" charset="0"/>
              </a:rPr>
              <a:t>.</a:t>
            </a:r>
          </a:p>
          <a:p>
            <a:endParaRPr lang="it-IT" dirty="0">
              <a:latin typeface="Helvetica" charset="0"/>
            </a:endParaRPr>
          </a:p>
          <a:p>
            <a:r>
              <a:rPr lang="it-IT" dirty="0">
                <a:latin typeface="Helvetica" charset="0"/>
              </a:rPr>
              <a:t>• </a:t>
            </a:r>
            <a:r>
              <a:rPr lang="it-IT" b="1" dirty="0" err="1">
                <a:latin typeface="Helvetica" charset="0"/>
              </a:rPr>
              <a:t>superEntry</a:t>
            </a:r>
            <a:r>
              <a:rPr lang="it-IT" dirty="0">
                <a:latin typeface="Helvetica" charset="0"/>
              </a:rPr>
              <a:t>: riunisce una sequenza di entrate o un set di omografi in un elemento che funziona come singola unità.</a:t>
            </a:r>
            <a:endParaRPr lang="it-IT" dirty="0">
              <a:effectLst/>
              <a:latin typeface="Helvetica" charset="0"/>
            </a:endParaRPr>
          </a:p>
        </p:txBody>
      </p:sp>
    </p:spTree>
    <p:extLst>
      <p:ext uri="{BB962C8B-B14F-4D97-AF65-F5344CB8AC3E}">
        <p14:creationId xmlns:p14="http://schemas.microsoft.com/office/powerpoint/2010/main" val="1741385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eo web code Icon | Seo Iconset | The HO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26354">
            <a:off x="6800977" y="4546472"/>
            <a:ext cx="2031745" cy="2031745"/>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317500" y="76663"/>
            <a:ext cx="4229100" cy="6124754"/>
          </a:xfrm>
          <a:prstGeom prst="rect">
            <a:avLst/>
          </a:prstGeom>
        </p:spPr>
        <p:txBody>
          <a:bodyPr wrap="square">
            <a:spAutoFit/>
          </a:bodyPr>
          <a:lstStyle/>
          <a:p>
            <a:r>
              <a:rPr lang="it-IT" sz="1400" b="1" dirty="0">
                <a:solidFill>
                  <a:srgbClr val="000000"/>
                </a:solidFill>
                <a:latin typeface="Courier New" charset="0"/>
              </a:rPr>
              <a:t>&lt;</a:t>
            </a:r>
            <a:r>
              <a:rPr lang="it-IT" sz="1400" b="1" dirty="0" err="1">
                <a:solidFill>
                  <a:srgbClr val="000000"/>
                </a:solidFill>
                <a:latin typeface="Courier New" charset="0"/>
              </a:rPr>
              <a:t>superEntry</a:t>
            </a:r>
            <a:r>
              <a:rPr lang="it-IT" sz="1400" b="1" dirty="0">
                <a:solidFill>
                  <a:srgbClr val="000000"/>
                </a:solidFill>
                <a:latin typeface="Courier New" charset="0"/>
              </a:rPr>
              <a:t>&gt;</a:t>
            </a:r>
            <a:br>
              <a:rPr lang="it-IT" sz="1400" dirty="0"/>
            </a:br>
            <a:r>
              <a:rPr lang="it-IT" sz="1400" dirty="0">
                <a:solidFill>
                  <a:srgbClr val="000000"/>
                </a:solidFill>
                <a:latin typeface="Courier New" charset="0"/>
              </a:rPr>
              <a:t> </a:t>
            </a:r>
            <a:r>
              <a:rPr lang="it-IT" sz="1400" b="1" dirty="0">
                <a:solidFill>
                  <a:srgbClr val="000000"/>
                </a:solidFill>
                <a:latin typeface="Courier New" charset="0"/>
              </a:rPr>
              <a:t>&lt;</a:t>
            </a:r>
            <a:r>
              <a:rPr lang="it-IT" sz="1400" b="1" dirty="0" err="1">
                <a:solidFill>
                  <a:srgbClr val="000000"/>
                </a:solidFill>
                <a:latin typeface="Courier New" charset="0"/>
              </a:rPr>
              <a:t>form</a:t>
            </a:r>
            <a:r>
              <a:rPr lang="it-IT" sz="1400" b="1" dirty="0">
                <a:solidFill>
                  <a:srgbClr val="000000"/>
                </a:solidFill>
                <a:latin typeface="Courier New" charset="0"/>
              </a:rPr>
              <a:t>&gt;</a:t>
            </a:r>
            <a:br>
              <a:rPr lang="it-IT" sz="1400" dirty="0"/>
            </a:br>
            <a:r>
              <a:rPr lang="it-IT" sz="1400" dirty="0">
                <a:solidFill>
                  <a:srgbClr val="000000"/>
                </a:solidFill>
                <a:latin typeface="Courier New" charset="0"/>
              </a:rPr>
              <a:t>  </a:t>
            </a:r>
            <a:r>
              <a:rPr lang="it-IT" sz="1400" b="1" dirty="0">
                <a:solidFill>
                  <a:srgbClr val="000000"/>
                </a:solidFill>
                <a:latin typeface="Courier New" charset="0"/>
              </a:rPr>
              <a:t>&lt;</a:t>
            </a:r>
            <a:r>
              <a:rPr lang="it-IT" sz="1400" b="1" dirty="0" err="1">
                <a:solidFill>
                  <a:srgbClr val="000000"/>
                </a:solidFill>
                <a:latin typeface="Courier New" charset="0"/>
              </a:rPr>
              <a:t>orth</a:t>
            </a:r>
            <a:r>
              <a:rPr lang="it-IT" sz="1400" b="1" dirty="0">
                <a:solidFill>
                  <a:srgbClr val="000000"/>
                </a:solidFill>
                <a:latin typeface="Courier New" charset="0"/>
              </a:rPr>
              <a:t>&gt;</a:t>
            </a:r>
            <a:r>
              <a:rPr lang="it-IT" sz="1400" dirty="0" err="1">
                <a:solidFill>
                  <a:srgbClr val="000000"/>
                </a:solidFill>
                <a:latin typeface="Courier New" charset="0"/>
              </a:rPr>
              <a:t>abandon</a:t>
            </a:r>
            <a:r>
              <a:rPr lang="it-IT" sz="1400" b="1" dirty="0">
                <a:solidFill>
                  <a:srgbClr val="000000"/>
                </a:solidFill>
                <a:latin typeface="Courier New" charset="0"/>
              </a:rPr>
              <a:t>&lt;/</a:t>
            </a:r>
            <a:r>
              <a:rPr lang="it-IT" sz="1400" b="1" dirty="0" err="1">
                <a:solidFill>
                  <a:srgbClr val="000000"/>
                </a:solidFill>
                <a:latin typeface="Courier New" charset="0"/>
              </a:rPr>
              <a:t>orth</a:t>
            </a:r>
            <a:r>
              <a:rPr lang="it-IT" sz="1400" b="1" dirty="0">
                <a:solidFill>
                  <a:srgbClr val="000000"/>
                </a:solidFill>
                <a:latin typeface="Courier New" charset="0"/>
              </a:rPr>
              <a:t>&gt;</a:t>
            </a:r>
            <a:br>
              <a:rPr lang="it-IT" sz="1400" dirty="0"/>
            </a:br>
            <a:r>
              <a:rPr lang="it-IT" sz="1400" dirty="0">
                <a:solidFill>
                  <a:srgbClr val="000000"/>
                </a:solidFill>
                <a:latin typeface="Courier New" charset="0"/>
              </a:rPr>
              <a:t>  </a:t>
            </a:r>
            <a:r>
              <a:rPr lang="it-IT" sz="1400" b="1" dirty="0">
                <a:solidFill>
                  <a:srgbClr val="000000"/>
                </a:solidFill>
                <a:latin typeface="Courier New" charset="0"/>
              </a:rPr>
              <a:t>&lt;</a:t>
            </a:r>
            <a:r>
              <a:rPr lang="it-IT" sz="1400" b="1" dirty="0" err="1">
                <a:solidFill>
                  <a:srgbClr val="000000"/>
                </a:solidFill>
                <a:latin typeface="Courier New" charset="0"/>
              </a:rPr>
              <a:t>hyph</a:t>
            </a:r>
            <a:r>
              <a:rPr lang="it-IT" sz="1400" b="1" dirty="0">
                <a:solidFill>
                  <a:srgbClr val="000000"/>
                </a:solidFill>
                <a:latin typeface="Courier New" charset="0"/>
              </a:rPr>
              <a:t>&gt;</a:t>
            </a:r>
            <a:r>
              <a:rPr lang="it-IT" sz="1400" dirty="0" err="1">
                <a:solidFill>
                  <a:srgbClr val="000000"/>
                </a:solidFill>
                <a:latin typeface="Courier New" charset="0"/>
              </a:rPr>
              <a:t>a|ban|don</a:t>
            </a:r>
            <a:r>
              <a:rPr lang="it-IT" sz="1400" b="1" dirty="0">
                <a:solidFill>
                  <a:srgbClr val="000000"/>
                </a:solidFill>
                <a:latin typeface="Courier New" charset="0"/>
              </a:rPr>
              <a:t>&lt;/</a:t>
            </a:r>
            <a:r>
              <a:rPr lang="it-IT" sz="1400" b="1" dirty="0" err="1">
                <a:solidFill>
                  <a:srgbClr val="000000"/>
                </a:solidFill>
                <a:latin typeface="Courier New" charset="0"/>
              </a:rPr>
              <a:t>hyph</a:t>
            </a:r>
            <a:r>
              <a:rPr lang="it-IT" sz="1400" b="1" dirty="0">
                <a:solidFill>
                  <a:srgbClr val="000000"/>
                </a:solidFill>
                <a:latin typeface="Courier New" charset="0"/>
              </a:rPr>
              <a:t>&gt;</a:t>
            </a:r>
            <a:br>
              <a:rPr lang="it-IT" sz="1400" dirty="0"/>
            </a:br>
            <a:r>
              <a:rPr lang="it-IT" sz="1400" dirty="0">
                <a:solidFill>
                  <a:srgbClr val="000000"/>
                </a:solidFill>
                <a:latin typeface="Courier New" charset="0"/>
              </a:rPr>
              <a:t>  </a:t>
            </a:r>
            <a:r>
              <a:rPr lang="it-IT" sz="1400" b="1" dirty="0">
                <a:solidFill>
                  <a:srgbClr val="000000"/>
                </a:solidFill>
                <a:latin typeface="Courier New" charset="0"/>
              </a:rPr>
              <a:t>&lt;</a:t>
            </a:r>
            <a:r>
              <a:rPr lang="it-IT" sz="1400" b="1" dirty="0" err="1">
                <a:solidFill>
                  <a:srgbClr val="000000"/>
                </a:solidFill>
                <a:latin typeface="Courier New" charset="0"/>
              </a:rPr>
              <a:t>pron</a:t>
            </a:r>
            <a:r>
              <a:rPr lang="it-IT" sz="1400" b="1" dirty="0">
                <a:solidFill>
                  <a:srgbClr val="000000"/>
                </a:solidFill>
                <a:latin typeface="Courier New" charset="0"/>
              </a:rPr>
              <a:t>&gt;</a:t>
            </a:r>
            <a:r>
              <a:rPr lang="it-IT" sz="1400" dirty="0">
                <a:solidFill>
                  <a:srgbClr val="000000"/>
                </a:solidFill>
                <a:latin typeface="Courier New" charset="0"/>
              </a:rPr>
              <a:t>@"</a:t>
            </a:r>
            <a:r>
              <a:rPr lang="it-IT" sz="1400" dirty="0" err="1">
                <a:solidFill>
                  <a:srgbClr val="000000"/>
                </a:solidFill>
                <a:latin typeface="Courier New" charset="0"/>
              </a:rPr>
              <a:t>band@n</a:t>
            </a:r>
            <a:r>
              <a:rPr lang="it-IT" sz="1400" b="1" dirty="0">
                <a:solidFill>
                  <a:srgbClr val="000000"/>
                </a:solidFill>
                <a:latin typeface="Courier New" charset="0"/>
              </a:rPr>
              <a:t>&lt;/</a:t>
            </a:r>
            <a:r>
              <a:rPr lang="it-IT" sz="1400" b="1" dirty="0" err="1">
                <a:solidFill>
                  <a:srgbClr val="000000"/>
                </a:solidFill>
                <a:latin typeface="Courier New" charset="0"/>
              </a:rPr>
              <a:t>pron</a:t>
            </a:r>
            <a:r>
              <a:rPr lang="it-IT" sz="1400" b="1" dirty="0">
                <a:solidFill>
                  <a:srgbClr val="000000"/>
                </a:solidFill>
                <a:latin typeface="Courier New" charset="0"/>
              </a:rPr>
              <a:t>&gt;</a:t>
            </a:r>
            <a:br>
              <a:rPr lang="it-IT" sz="1400" dirty="0"/>
            </a:br>
            <a:r>
              <a:rPr lang="it-IT" sz="1400" dirty="0">
                <a:solidFill>
                  <a:srgbClr val="000000"/>
                </a:solidFill>
                <a:latin typeface="Courier New" charset="0"/>
              </a:rPr>
              <a:t> </a:t>
            </a:r>
            <a:r>
              <a:rPr lang="it-IT" sz="1400" b="1" dirty="0">
                <a:solidFill>
                  <a:srgbClr val="000000"/>
                </a:solidFill>
                <a:latin typeface="Courier New" charset="0"/>
              </a:rPr>
              <a:t>&lt;/</a:t>
            </a:r>
            <a:r>
              <a:rPr lang="it-IT" sz="1400" b="1" dirty="0" err="1">
                <a:solidFill>
                  <a:srgbClr val="000000"/>
                </a:solidFill>
                <a:latin typeface="Courier New" charset="0"/>
              </a:rPr>
              <a:t>form</a:t>
            </a:r>
            <a:r>
              <a:rPr lang="it-IT" sz="1400" b="1" dirty="0">
                <a:solidFill>
                  <a:srgbClr val="000000"/>
                </a:solidFill>
                <a:latin typeface="Courier New" charset="0"/>
              </a:rPr>
              <a:t>&gt;</a:t>
            </a:r>
            <a:br>
              <a:rPr lang="it-IT" sz="1400" dirty="0"/>
            </a:br>
            <a:r>
              <a:rPr lang="it-IT" sz="1400" dirty="0">
                <a:solidFill>
                  <a:srgbClr val="000000"/>
                </a:solidFill>
                <a:latin typeface="Courier New" charset="0"/>
              </a:rPr>
              <a:t> </a:t>
            </a:r>
            <a:r>
              <a:rPr lang="it-IT" sz="1400" b="1" dirty="0">
                <a:solidFill>
                  <a:srgbClr val="000000"/>
                </a:solidFill>
                <a:latin typeface="Courier New" charset="0"/>
              </a:rPr>
              <a:t>&lt;entry </a:t>
            </a:r>
            <a:r>
              <a:rPr lang="it-IT" sz="1400" b="1" dirty="0" err="1">
                <a:solidFill>
                  <a:srgbClr val="222288"/>
                </a:solidFill>
                <a:latin typeface="Courier New" charset="0"/>
              </a:rPr>
              <a:t>n</a:t>
            </a:r>
            <a:r>
              <a:rPr lang="it-IT" sz="1400" b="1" dirty="0">
                <a:solidFill>
                  <a:srgbClr val="000000"/>
                </a:solidFill>
                <a:latin typeface="Courier New" charset="0"/>
              </a:rPr>
              <a:t>="1"&gt;</a:t>
            </a:r>
            <a:br>
              <a:rPr lang="it-IT" sz="1400" dirty="0"/>
            </a:br>
            <a:r>
              <a:rPr lang="it-IT" sz="1400" dirty="0">
                <a:solidFill>
                  <a:srgbClr val="000000"/>
                </a:solidFill>
                <a:latin typeface="Courier New" charset="0"/>
              </a:rPr>
              <a:t>  </a:t>
            </a:r>
            <a:r>
              <a:rPr lang="it-IT" sz="1400" b="1" dirty="0">
                <a:solidFill>
                  <a:srgbClr val="000000"/>
                </a:solidFill>
                <a:latin typeface="Courier New" charset="0"/>
              </a:rPr>
              <a:t>&lt;</a:t>
            </a:r>
            <a:r>
              <a:rPr lang="it-IT" sz="1400" b="1" dirty="0" err="1">
                <a:solidFill>
                  <a:srgbClr val="000000"/>
                </a:solidFill>
                <a:latin typeface="Courier New" charset="0"/>
              </a:rPr>
              <a:t>gramGrp</a:t>
            </a:r>
            <a:r>
              <a:rPr lang="it-IT" sz="1400" b="1" dirty="0">
                <a:solidFill>
                  <a:srgbClr val="000000"/>
                </a:solidFill>
                <a:latin typeface="Courier New" charset="0"/>
              </a:rPr>
              <a:t>&gt;</a:t>
            </a:r>
            <a:br>
              <a:rPr lang="it-IT" sz="1400" dirty="0"/>
            </a:br>
            <a:r>
              <a:rPr lang="it-IT" sz="1400" dirty="0">
                <a:solidFill>
                  <a:srgbClr val="000000"/>
                </a:solidFill>
                <a:latin typeface="Courier New" charset="0"/>
              </a:rPr>
              <a:t>   </a:t>
            </a:r>
            <a:r>
              <a:rPr lang="it-IT" sz="1400" b="1" dirty="0">
                <a:solidFill>
                  <a:srgbClr val="000000"/>
                </a:solidFill>
                <a:latin typeface="Courier New" charset="0"/>
              </a:rPr>
              <a:t>&lt;</a:t>
            </a:r>
            <a:r>
              <a:rPr lang="it-IT" sz="1400" b="1" dirty="0" err="1">
                <a:solidFill>
                  <a:srgbClr val="000000"/>
                </a:solidFill>
                <a:latin typeface="Courier New" charset="0"/>
              </a:rPr>
              <a:t>pos</a:t>
            </a:r>
            <a:r>
              <a:rPr lang="it-IT" sz="1400" b="1" dirty="0">
                <a:solidFill>
                  <a:srgbClr val="000000"/>
                </a:solidFill>
                <a:latin typeface="Courier New" charset="0"/>
              </a:rPr>
              <a:t>&gt;</a:t>
            </a:r>
            <a:r>
              <a:rPr lang="it-IT" sz="1400" dirty="0">
                <a:solidFill>
                  <a:srgbClr val="000000"/>
                </a:solidFill>
                <a:latin typeface="Courier New" charset="0"/>
              </a:rPr>
              <a:t>v</a:t>
            </a:r>
            <a:r>
              <a:rPr lang="it-IT" sz="1400" b="1" dirty="0">
                <a:solidFill>
                  <a:srgbClr val="000000"/>
                </a:solidFill>
                <a:latin typeface="Courier New" charset="0"/>
              </a:rPr>
              <a:t>&lt;/</a:t>
            </a:r>
            <a:r>
              <a:rPr lang="it-IT" sz="1400" b="1" dirty="0" err="1">
                <a:solidFill>
                  <a:srgbClr val="000000"/>
                </a:solidFill>
                <a:latin typeface="Courier New" charset="0"/>
              </a:rPr>
              <a:t>pos</a:t>
            </a:r>
            <a:r>
              <a:rPr lang="it-IT" sz="1400" b="1" dirty="0">
                <a:solidFill>
                  <a:srgbClr val="000000"/>
                </a:solidFill>
                <a:latin typeface="Courier New" charset="0"/>
              </a:rPr>
              <a:t>&gt;</a:t>
            </a:r>
            <a:br>
              <a:rPr lang="it-IT" sz="1400" dirty="0"/>
            </a:br>
            <a:r>
              <a:rPr lang="it-IT" sz="1400" dirty="0">
                <a:solidFill>
                  <a:srgbClr val="000000"/>
                </a:solidFill>
                <a:latin typeface="Courier New" charset="0"/>
              </a:rPr>
              <a:t>   </a:t>
            </a:r>
            <a:r>
              <a:rPr lang="it-IT" sz="1400" b="1" dirty="0">
                <a:solidFill>
                  <a:srgbClr val="000000"/>
                </a:solidFill>
                <a:latin typeface="Courier New" charset="0"/>
              </a:rPr>
              <a:t>&lt;</a:t>
            </a:r>
            <a:r>
              <a:rPr lang="it-IT" sz="1400" b="1" dirty="0" err="1">
                <a:solidFill>
                  <a:srgbClr val="000000"/>
                </a:solidFill>
                <a:latin typeface="Courier New" charset="0"/>
              </a:rPr>
              <a:t>subc</a:t>
            </a:r>
            <a:r>
              <a:rPr lang="it-IT" sz="1400" b="1" dirty="0">
                <a:solidFill>
                  <a:srgbClr val="000000"/>
                </a:solidFill>
                <a:latin typeface="Courier New" charset="0"/>
              </a:rPr>
              <a:t>&gt;</a:t>
            </a:r>
            <a:r>
              <a:rPr lang="it-IT" sz="1400" dirty="0">
                <a:solidFill>
                  <a:srgbClr val="000000"/>
                </a:solidFill>
                <a:latin typeface="Courier New" charset="0"/>
              </a:rPr>
              <a:t>T1</a:t>
            </a:r>
            <a:r>
              <a:rPr lang="it-IT" sz="1400" b="1" dirty="0">
                <a:solidFill>
                  <a:srgbClr val="000000"/>
                </a:solidFill>
                <a:latin typeface="Courier New" charset="0"/>
              </a:rPr>
              <a:t>&lt;/</a:t>
            </a:r>
            <a:r>
              <a:rPr lang="it-IT" sz="1400" b="1" dirty="0" err="1">
                <a:solidFill>
                  <a:srgbClr val="000000"/>
                </a:solidFill>
                <a:latin typeface="Courier New" charset="0"/>
              </a:rPr>
              <a:t>subc</a:t>
            </a:r>
            <a:r>
              <a:rPr lang="it-IT" sz="1400" b="1" dirty="0">
                <a:solidFill>
                  <a:srgbClr val="000000"/>
                </a:solidFill>
                <a:latin typeface="Courier New" charset="0"/>
              </a:rPr>
              <a:t>&gt;</a:t>
            </a:r>
            <a:br>
              <a:rPr lang="it-IT" sz="1400" dirty="0"/>
            </a:br>
            <a:r>
              <a:rPr lang="it-IT" sz="1400" dirty="0">
                <a:solidFill>
                  <a:srgbClr val="000000"/>
                </a:solidFill>
                <a:latin typeface="Courier New" charset="0"/>
              </a:rPr>
              <a:t>  </a:t>
            </a:r>
            <a:r>
              <a:rPr lang="it-IT" sz="1400" b="1" dirty="0">
                <a:solidFill>
                  <a:srgbClr val="000000"/>
                </a:solidFill>
                <a:latin typeface="Courier New" charset="0"/>
              </a:rPr>
              <a:t>&lt;/</a:t>
            </a:r>
            <a:r>
              <a:rPr lang="it-IT" sz="1400" b="1" dirty="0" err="1">
                <a:solidFill>
                  <a:srgbClr val="000000"/>
                </a:solidFill>
                <a:latin typeface="Courier New" charset="0"/>
              </a:rPr>
              <a:t>gramGrp</a:t>
            </a:r>
            <a:r>
              <a:rPr lang="it-IT" sz="1400" b="1" dirty="0">
                <a:solidFill>
                  <a:srgbClr val="000000"/>
                </a:solidFill>
                <a:latin typeface="Courier New" charset="0"/>
              </a:rPr>
              <a:t>&gt;</a:t>
            </a:r>
            <a:br>
              <a:rPr lang="it-IT" sz="1400" dirty="0"/>
            </a:br>
            <a:r>
              <a:rPr lang="it-IT" sz="1400" dirty="0">
                <a:solidFill>
                  <a:srgbClr val="000000"/>
                </a:solidFill>
                <a:latin typeface="Courier New" charset="0"/>
              </a:rPr>
              <a:t>  </a:t>
            </a:r>
            <a:r>
              <a:rPr lang="it-IT" sz="1400" b="1" dirty="0">
                <a:solidFill>
                  <a:srgbClr val="000000"/>
                </a:solidFill>
                <a:latin typeface="Courier New" charset="0"/>
              </a:rPr>
              <a:t>&lt;</a:t>
            </a:r>
            <a:r>
              <a:rPr lang="it-IT" sz="1400" b="1" dirty="0" err="1">
                <a:solidFill>
                  <a:srgbClr val="000000"/>
                </a:solidFill>
                <a:latin typeface="Courier New" charset="0"/>
              </a:rPr>
              <a:t>sense</a:t>
            </a:r>
            <a:r>
              <a:rPr lang="it-IT" sz="1400" b="1" dirty="0">
                <a:solidFill>
                  <a:srgbClr val="000000"/>
                </a:solidFill>
                <a:latin typeface="Courier New" charset="0"/>
              </a:rPr>
              <a:t> </a:t>
            </a:r>
            <a:r>
              <a:rPr lang="it-IT" sz="1400" b="1" dirty="0" err="1">
                <a:solidFill>
                  <a:srgbClr val="222288"/>
                </a:solidFill>
                <a:latin typeface="Courier New" charset="0"/>
              </a:rPr>
              <a:t>n</a:t>
            </a:r>
            <a:r>
              <a:rPr lang="it-IT" sz="1400" b="1" dirty="0">
                <a:solidFill>
                  <a:srgbClr val="000000"/>
                </a:solidFill>
                <a:latin typeface="Courier New" charset="0"/>
              </a:rPr>
              <a:t>="1"&gt;</a:t>
            </a:r>
            <a:br>
              <a:rPr lang="it-IT" sz="1400" dirty="0"/>
            </a:br>
            <a:r>
              <a:rPr lang="it-IT" sz="1400" dirty="0">
                <a:solidFill>
                  <a:srgbClr val="000000"/>
                </a:solidFill>
                <a:latin typeface="Courier New" charset="0"/>
              </a:rPr>
              <a:t>   </a:t>
            </a:r>
            <a:r>
              <a:rPr lang="it-IT" sz="1400" b="1" dirty="0">
                <a:solidFill>
                  <a:srgbClr val="000000"/>
                </a:solidFill>
                <a:latin typeface="Courier New" charset="0"/>
              </a:rPr>
              <a:t>&lt;</a:t>
            </a:r>
            <a:r>
              <a:rPr lang="it-IT" sz="1400" b="1" dirty="0" err="1">
                <a:solidFill>
                  <a:srgbClr val="000000"/>
                </a:solidFill>
                <a:latin typeface="Courier New" charset="0"/>
              </a:rPr>
              <a:t>def</a:t>
            </a:r>
            <a:r>
              <a:rPr lang="it-IT" sz="1400" b="1" dirty="0">
                <a:solidFill>
                  <a:srgbClr val="000000"/>
                </a:solidFill>
                <a:latin typeface="Courier New" charset="0"/>
              </a:rPr>
              <a:t>&gt;</a:t>
            </a:r>
            <a:r>
              <a:rPr lang="it-IT" sz="1400" dirty="0">
                <a:solidFill>
                  <a:srgbClr val="000000"/>
                </a:solidFill>
                <a:latin typeface="Courier New" charset="0"/>
              </a:rPr>
              <a:t>to </a:t>
            </a:r>
            <a:r>
              <a:rPr lang="it-IT" sz="1400" dirty="0" err="1">
                <a:solidFill>
                  <a:srgbClr val="000000"/>
                </a:solidFill>
                <a:latin typeface="Courier New" charset="0"/>
              </a:rPr>
              <a:t>leave</a:t>
            </a:r>
            <a:r>
              <a:rPr lang="it-IT" sz="1400" dirty="0">
                <a:solidFill>
                  <a:srgbClr val="000000"/>
                </a:solidFill>
                <a:latin typeface="Courier New" charset="0"/>
              </a:rPr>
              <a:t> </a:t>
            </a:r>
            <a:r>
              <a:rPr lang="it-IT" sz="1400" dirty="0" err="1">
                <a:solidFill>
                  <a:srgbClr val="000000"/>
                </a:solidFill>
                <a:latin typeface="Courier New" charset="0"/>
              </a:rPr>
              <a:t>completely</a:t>
            </a:r>
            <a:r>
              <a:rPr lang="it-IT" sz="1400" dirty="0">
                <a:solidFill>
                  <a:srgbClr val="000000"/>
                </a:solidFill>
                <a:latin typeface="Courier New" charset="0"/>
              </a:rPr>
              <a:t> and for </a:t>
            </a:r>
            <a:r>
              <a:rPr lang="it-IT" sz="1400" dirty="0" err="1">
                <a:solidFill>
                  <a:srgbClr val="000000"/>
                </a:solidFill>
                <a:latin typeface="Courier New" charset="0"/>
              </a:rPr>
              <a:t>ever</a:t>
            </a:r>
            <a:r>
              <a:rPr lang="it-IT" sz="1400" dirty="0">
                <a:solidFill>
                  <a:srgbClr val="000000"/>
                </a:solidFill>
                <a:latin typeface="Courier New" charset="0"/>
              </a:rPr>
              <a:t> ... </a:t>
            </a:r>
            <a:r>
              <a:rPr lang="it-IT" sz="1400" b="1" dirty="0">
                <a:solidFill>
                  <a:srgbClr val="000000"/>
                </a:solidFill>
                <a:latin typeface="Courier New" charset="0"/>
              </a:rPr>
              <a:t>&lt;/</a:t>
            </a:r>
            <a:r>
              <a:rPr lang="it-IT" sz="1400" b="1" dirty="0" err="1">
                <a:solidFill>
                  <a:srgbClr val="000000"/>
                </a:solidFill>
                <a:latin typeface="Courier New" charset="0"/>
              </a:rPr>
              <a:t>def</a:t>
            </a:r>
            <a:r>
              <a:rPr lang="it-IT" sz="1400" b="1" dirty="0">
                <a:solidFill>
                  <a:srgbClr val="000000"/>
                </a:solidFill>
                <a:latin typeface="Courier New" charset="0"/>
              </a:rPr>
              <a:t>&gt;</a:t>
            </a:r>
            <a:br>
              <a:rPr lang="it-IT" sz="1400" dirty="0"/>
            </a:br>
            <a:r>
              <a:rPr lang="it-IT" sz="1400" dirty="0">
                <a:solidFill>
                  <a:srgbClr val="000000"/>
                </a:solidFill>
                <a:latin typeface="Courier New" charset="0"/>
              </a:rPr>
              <a:t>  </a:t>
            </a:r>
            <a:r>
              <a:rPr lang="it-IT" sz="1400" b="1" dirty="0">
                <a:solidFill>
                  <a:srgbClr val="000000"/>
                </a:solidFill>
                <a:latin typeface="Courier New" charset="0"/>
              </a:rPr>
              <a:t>&lt;/</a:t>
            </a:r>
            <a:r>
              <a:rPr lang="it-IT" sz="1400" b="1" dirty="0" err="1">
                <a:solidFill>
                  <a:srgbClr val="000000"/>
                </a:solidFill>
                <a:latin typeface="Courier New" charset="0"/>
              </a:rPr>
              <a:t>sense</a:t>
            </a:r>
            <a:r>
              <a:rPr lang="it-IT" sz="1400" b="1" dirty="0">
                <a:solidFill>
                  <a:srgbClr val="000000"/>
                </a:solidFill>
                <a:latin typeface="Courier New" charset="0"/>
              </a:rPr>
              <a:t>&gt;</a:t>
            </a:r>
            <a:br>
              <a:rPr lang="it-IT" sz="1400" dirty="0"/>
            </a:br>
            <a:r>
              <a:rPr lang="it-IT" sz="1400" dirty="0">
                <a:solidFill>
                  <a:srgbClr val="000000"/>
                </a:solidFill>
                <a:latin typeface="Courier New" charset="0"/>
              </a:rPr>
              <a:t>  </a:t>
            </a:r>
            <a:r>
              <a:rPr lang="it-IT" sz="1400" b="1" dirty="0">
                <a:solidFill>
                  <a:srgbClr val="000000"/>
                </a:solidFill>
                <a:latin typeface="Courier New" charset="0"/>
              </a:rPr>
              <a:t>&lt;</a:t>
            </a:r>
            <a:r>
              <a:rPr lang="it-IT" sz="1400" b="1" dirty="0" err="1">
                <a:solidFill>
                  <a:srgbClr val="000000"/>
                </a:solidFill>
                <a:latin typeface="Courier New" charset="0"/>
              </a:rPr>
              <a:t>sense</a:t>
            </a:r>
            <a:r>
              <a:rPr lang="it-IT" sz="1400" b="1" dirty="0">
                <a:solidFill>
                  <a:srgbClr val="000000"/>
                </a:solidFill>
                <a:latin typeface="Courier New" charset="0"/>
              </a:rPr>
              <a:t> </a:t>
            </a:r>
            <a:r>
              <a:rPr lang="it-IT" sz="1400" b="1" dirty="0" err="1">
                <a:solidFill>
                  <a:srgbClr val="222288"/>
                </a:solidFill>
                <a:latin typeface="Courier New" charset="0"/>
              </a:rPr>
              <a:t>n</a:t>
            </a:r>
            <a:r>
              <a:rPr lang="it-IT" sz="1400" b="1" dirty="0">
                <a:solidFill>
                  <a:srgbClr val="000000"/>
                </a:solidFill>
                <a:latin typeface="Courier New" charset="0"/>
              </a:rPr>
              <a:t>="2"/&gt;</a:t>
            </a:r>
            <a:br>
              <a:rPr lang="it-IT" sz="1400" dirty="0"/>
            </a:br>
            <a:r>
              <a:rPr lang="it-IT" sz="1400" dirty="0">
                <a:solidFill>
                  <a:srgbClr val="000000"/>
                </a:solidFill>
                <a:latin typeface="Courier New" charset="0"/>
              </a:rPr>
              <a:t> </a:t>
            </a:r>
            <a:r>
              <a:rPr lang="it-IT" sz="1400" b="1" dirty="0">
                <a:solidFill>
                  <a:srgbClr val="000000"/>
                </a:solidFill>
                <a:latin typeface="Courier New" charset="0"/>
              </a:rPr>
              <a:t>&lt;/entry&gt;</a:t>
            </a:r>
            <a:br>
              <a:rPr lang="it-IT" sz="1400" dirty="0"/>
            </a:br>
            <a:r>
              <a:rPr lang="it-IT" sz="1400" dirty="0">
                <a:solidFill>
                  <a:srgbClr val="000000"/>
                </a:solidFill>
                <a:latin typeface="Courier New" charset="0"/>
              </a:rPr>
              <a:t> </a:t>
            </a:r>
            <a:r>
              <a:rPr lang="it-IT" sz="1400" b="1" dirty="0">
                <a:solidFill>
                  <a:srgbClr val="000000"/>
                </a:solidFill>
                <a:latin typeface="Courier New" charset="0"/>
              </a:rPr>
              <a:t>&lt;entry </a:t>
            </a:r>
            <a:r>
              <a:rPr lang="it-IT" sz="1400" b="1" dirty="0" err="1">
                <a:solidFill>
                  <a:srgbClr val="222288"/>
                </a:solidFill>
                <a:latin typeface="Courier New" charset="0"/>
              </a:rPr>
              <a:t>n</a:t>
            </a:r>
            <a:r>
              <a:rPr lang="it-IT" sz="1400" b="1" dirty="0">
                <a:solidFill>
                  <a:srgbClr val="000000"/>
                </a:solidFill>
                <a:latin typeface="Courier New" charset="0"/>
              </a:rPr>
              <a:t>="2"&gt;</a:t>
            </a:r>
            <a:br>
              <a:rPr lang="it-IT" sz="1400" dirty="0"/>
            </a:br>
            <a:r>
              <a:rPr lang="it-IT" sz="1400" dirty="0">
                <a:solidFill>
                  <a:srgbClr val="000000"/>
                </a:solidFill>
                <a:latin typeface="Courier New" charset="0"/>
              </a:rPr>
              <a:t>  </a:t>
            </a:r>
            <a:r>
              <a:rPr lang="it-IT" sz="1400" b="1" dirty="0">
                <a:solidFill>
                  <a:srgbClr val="000000"/>
                </a:solidFill>
                <a:latin typeface="Courier New" charset="0"/>
              </a:rPr>
              <a:t>&lt;</a:t>
            </a:r>
            <a:r>
              <a:rPr lang="it-IT" sz="1400" b="1" dirty="0" err="1">
                <a:solidFill>
                  <a:srgbClr val="000000"/>
                </a:solidFill>
                <a:latin typeface="Courier New" charset="0"/>
              </a:rPr>
              <a:t>gramGrp</a:t>
            </a:r>
            <a:r>
              <a:rPr lang="it-IT" sz="1400" b="1" dirty="0">
                <a:solidFill>
                  <a:srgbClr val="000000"/>
                </a:solidFill>
                <a:latin typeface="Courier New" charset="0"/>
              </a:rPr>
              <a:t>&gt;</a:t>
            </a:r>
            <a:br>
              <a:rPr lang="it-IT" sz="1400" dirty="0"/>
            </a:br>
            <a:r>
              <a:rPr lang="it-IT" sz="1400" dirty="0">
                <a:solidFill>
                  <a:srgbClr val="000000"/>
                </a:solidFill>
                <a:latin typeface="Courier New" charset="0"/>
              </a:rPr>
              <a:t>   </a:t>
            </a:r>
            <a:r>
              <a:rPr lang="it-IT" sz="1400" b="1" dirty="0">
                <a:solidFill>
                  <a:srgbClr val="000000"/>
                </a:solidFill>
                <a:latin typeface="Courier New" charset="0"/>
              </a:rPr>
              <a:t>&lt;</a:t>
            </a:r>
            <a:r>
              <a:rPr lang="it-IT" sz="1400" b="1" dirty="0" err="1">
                <a:solidFill>
                  <a:srgbClr val="000000"/>
                </a:solidFill>
                <a:latin typeface="Courier New" charset="0"/>
              </a:rPr>
              <a:t>pos</a:t>
            </a:r>
            <a:r>
              <a:rPr lang="it-IT" sz="1400" b="1" dirty="0">
                <a:solidFill>
                  <a:srgbClr val="000000"/>
                </a:solidFill>
                <a:latin typeface="Courier New" charset="0"/>
              </a:rPr>
              <a:t>&gt;</a:t>
            </a:r>
            <a:r>
              <a:rPr lang="it-IT" sz="1400" dirty="0" err="1">
                <a:solidFill>
                  <a:srgbClr val="000000"/>
                </a:solidFill>
                <a:latin typeface="Courier New" charset="0"/>
              </a:rPr>
              <a:t>n</a:t>
            </a:r>
            <a:r>
              <a:rPr lang="it-IT" sz="1400" b="1" dirty="0">
                <a:solidFill>
                  <a:srgbClr val="000000"/>
                </a:solidFill>
                <a:latin typeface="Courier New" charset="0"/>
              </a:rPr>
              <a:t>&lt;/</a:t>
            </a:r>
            <a:r>
              <a:rPr lang="it-IT" sz="1400" b="1" dirty="0" err="1">
                <a:solidFill>
                  <a:srgbClr val="000000"/>
                </a:solidFill>
                <a:latin typeface="Courier New" charset="0"/>
              </a:rPr>
              <a:t>pos</a:t>
            </a:r>
            <a:r>
              <a:rPr lang="it-IT" sz="1400" b="1" dirty="0">
                <a:solidFill>
                  <a:srgbClr val="000000"/>
                </a:solidFill>
                <a:latin typeface="Courier New" charset="0"/>
              </a:rPr>
              <a:t>&gt;</a:t>
            </a:r>
            <a:br>
              <a:rPr lang="it-IT" sz="1400" dirty="0"/>
            </a:br>
            <a:r>
              <a:rPr lang="it-IT" sz="1400" dirty="0">
                <a:solidFill>
                  <a:srgbClr val="000000"/>
                </a:solidFill>
                <a:latin typeface="Courier New" charset="0"/>
              </a:rPr>
              <a:t>   </a:t>
            </a:r>
            <a:r>
              <a:rPr lang="it-IT" sz="1400" b="1" dirty="0">
                <a:solidFill>
                  <a:srgbClr val="000000"/>
                </a:solidFill>
                <a:latin typeface="Courier New" charset="0"/>
              </a:rPr>
              <a:t>&lt;</a:t>
            </a:r>
            <a:r>
              <a:rPr lang="it-IT" sz="1400" b="1" dirty="0" err="1">
                <a:solidFill>
                  <a:srgbClr val="000000"/>
                </a:solidFill>
                <a:latin typeface="Courier New" charset="0"/>
              </a:rPr>
              <a:t>subc</a:t>
            </a:r>
            <a:r>
              <a:rPr lang="it-IT" sz="1400" b="1" dirty="0">
                <a:solidFill>
                  <a:srgbClr val="000000"/>
                </a:solidFill>
                <a:latin typeface="Courier New" charset="0"/>
              </a:rPr>
              <a:t>&gt;</a:t>
            </a:r>
            <a:r>
              <a:rPr lang="it-IT" sz="1400" dirty="0">
                <a:solidFill>
                  <a:srgbClr val="000000"/>
                </a:solidFill>
                <a:latin typeface="Courier New" charset="0"/>
              </a:rPr>
              <a:t>U</a:t>
            </a:r>
            <a:r>
              <a:rPr lang="it-IT" sz="1400" b="1" dirty="0">
                <a:solidFill>
                  <a:srgbClr val="000000"/>
                </a:solidFill>
                <a:latin typeface="Courier New" charset="0"/>
              </a:rPr>
              <a:t>&lt;/</a:t>
            </a:r>
            <a:r>
              <a:rPr lang="it-IT" sz="1400" b="1" dirty="0" err="1">
                <a:solidFill>
                  <a:srgbClr val="000000"/>
                </a:solidFill>
                <a:latin typeface="Courier New" charset="0"/>
              </a:rPr>
              <a:t>subc</a:t>
            </a:r>
            <a:r>
              <a:rPr lang="it-IT" sz="1400" b="1" dirty="0">
                <a:solidFill>
                  <a:srgbClr val="000000"/>
                </a:solidFill>
                <a:latin typeface="Courier New" charset="0"/>
              </a:rPr>
              <a:t>&gt;</a:t>
            </a:r>
            <a:br>
              <a:rPr lang="it-IT" sz="1400" dirty="0"/>
            </a:br>
            <a:r>
              <a:rPr lang="it-IT" sz="1400" dirty="0">
                <a:solidFill>
                  <a:srgbClr val="000000"/>
                </a:solidFill>
                <a:latin typeface="Courier New" charset="0"/>
              </a:rPr>
              <a:t>  </a:t>
            </a:r>
            <a:r>
              <a:rPr lang="it-IT" sz="1400" b="1" dirty="0">
                <a:solidFill>
                  <a:srgbClr val="000000"/>
                </a:solidFill>
                <a:latin typeface="Courier New" charset="0"/>
              </a:rPr>
              <a:t>&lt;/</a:t>
            </a:r>
            <a:r>
              <a:rPr lang="it-IT" sz="1400" b="1" dirty="0" err="1">
                <a:solidFill>
                  <a:srgbClr val="000000"/>
                </a:solidFill>
                <a:latin typeface="Courier New" charset="0"/>
              </a:rPr>
              <a:t>gramGrp</a:t>
            </a:r>
            <a:r>
              <a:rPr lang="it-IT" sz="1400" b="1" dirty="0">
                <a:solidFill>
                  <a:srgbClr val="000000"/>
                </a:solidFill>
                <a:latin typeface="Courier New" charset="0"/>
              </a:rPr>
              <a:t>&gt;</a:t>
            </a:r>
            <a:br>
              <a:rPr lang="it-IT" sz="1400" dirty="0"/>
            </a:br>
            <a:r>
              <a:rPr lang="it-IT" sz="1400" dirty="0">
                <a:solidFill>
                  <a:srgbClr val="000000"/>
                </a:solidFill>
                <a:latin typeface="Courier New" charset="0"/>
              </a:rPr>
              <a:t>  </a:t>
            </a:r>
            <a:r>
              <a:rPr lang="it-IT" sz="1400" b="1" dirty="0">
                <a:solidFill>
                  <a:srgbClr val="000000"/>
                </a:solidFill>
                <a:latin typeface="Courier New" charset="0"/>
              </a:rPr>
              <a:t>&lt;</a:t>
            </a:r>
            <a:r>
              <a:rPr lang="it-IT" sz="1400" b="1" dirty="0" err="1">
                <a:solidFill>
                  <a:srgbClr val="000000"/>
                </a:solidFill>
                <a:latin typeface="Courier New" charset="0"/>
              </a:rPr>
              <a:t>def</a:t>
            </a:r>
            <a:r>
              <a:rPr lang="it-IT" sz="1400" b="1" dirty="0">
                <a:solidFill>
                  <a:srgbClr val="000000"/>
                </a:solidFill>
                <a:latin typeface="Courier New" charset="0"/>
              </a:rPr>
              <a:t>&gt;</a:t>
            </a:r>
            <a:r>
              <a:rPr lang="it-IT" sz="1400" dirty="0">
                <a:solidFill>
                  <a:srgbClr val="000000"/>
                </a:solidFill>
                <a:latin typeface="Courier New" charset="0"/>
              </a:rPr>
              <a:t>the state </a:t>
            </a:r>
            <a:r>
              <a:rPr lang="it-IT" sz="1400" dirty="0" err="1">
                <a:solidFill>
                  <a:srgbClr val="000000"/>
                </a:solidFill>
                <a:latin typeface="Courier New" charset="0"/>
              </a:rPr>
              <a:t>when</a:t>
            </a:r>
            <a:r>
              <a:rPr lang="it-IT" sz="1400" dirty="0">
                <a:solidFill>
                  <a:srgbClr val="000000"/>
                </a:solidFill>
                <a:latin typeface="Courier New" charset="0"/>
              </a:rPr>
              <a:t> </a:t>
            </a:r>
            <a:r>
              <a:rPr lang="it-IT" sz="1400" dirty="0" err="1">
                <a:solidFill>
                  <a:srgbClr val="000000"/>
                </a:solidFill>
                <a:latin typeface="Courier New" charset="0"/>
              </a:rPr>
              <a:t>one's</a:t>
            </a:r>
            <a:r>
              <a:rPr lang="it-IT" sz="1400" dirty="0">
                <a:solidFill>
                  <a:srgbClr val="000000"/>
                </a:solidFill>
                <a:latin typeface="Courier New" charset="0"/>
              </a:rPr>
              <a:t> feelings and </a:t>
            </a:r>
            <a:r>
              <a:rPr lang="it-IT" sz="1400" dirty="0" err="1">
                <a:solidFill>
                  <a:srgbClr val="000000"/>
                </a:solidFill>
                <a:latin typeface="Courier New" charset="0"/>
              </a:rPr>
              <a:t>actions</a:t>
            </a:r>
            <a:r>
              <a:rPr lang="it-IT" sz="1400" dirty="0">
                <a:solidFill>
                  <a:srgbClr val="000000"/>
                </a:solidFill>
                <a:latin typeface="Courier New" charset="0"/>
              </a:rPr>
              <a:t> are </a:t>
            </a:r>
            <a:r>
              <a:rPr lang="it-IT" sz="1400" dirty="0" err="1">
                <a:solidFill>
                  <a:srgbClr val="000000"/>
                </a:solidFill>
                <a:latin typeface="Courier New" charset="0"/>
              </a:rPr>
              <a:t>uncontrolled</a:t>
            </a:r>
            <a:r>
              <a:rPr lang="it-IT" sz="1400" dirty="0">
                <a:solidFill>
                  <a:srgbClr val="000000"/>
                </a:solidFill>
                <a:latin typeface="Courier New" charset="0"/>
              </a:rPr>
              <a:t>; </a:t>
            </a:r>
            <a:r>
              <a:rPr lang="it-IT" sz="1400" dirty="0" err="1">
                <a:solidFill>
                  <a:srgbClr val="000000"/>
                </a:solidFill>
                <a:latin typeface="Courier New" charset="0"/>
              </a:rPr>
              <a:t>freedom</a:t>
            </a:r>
            <a:r>
              <a:rPr lang="it-IT" sz="1400" dirty="0">
                <a:solidFill>
                  <a:srgbClr val="000000"/>
                </a:solidFill>
                <a:latin typeface="Courier New" charset="0"/>
              </a:rPr>
              <a:t> from</a:t>
            </a:r>
            <a:br>
              <a:rPr lang="it-IT" sz="1400" dirty="0"/>
            </a:br>
            <a:r>
              <a:rPr lang="it-IT" sz="1400" dirty="0">
                <a:solidFill>
                  <a:srgbClr val="000000"/>
                </a:solidFill>
                <a:latin typeface="Courier New" charset="0"/>
              </a:rPr>
              <a:t>     control</a:t>
            </a:r>
            <a:r>
              <a:rPr lang="it-IT" sz="1400" b="1" dirty="0">
                <a:solidFill>
                  <a:srgbClr val="000000"/>
                </a:solidFill>
                <a:latin typeface="Courier New" charset="0"/>
              </a:rPr>
              <a:t>&lt;/</a:t>
            </a:r>
            <a:r>
              <a:rPr lang="it-IT" sz="1400" b="1" dirty="0" err="1">
                <a:solidFill>
                  <a:srgbClr val="000000"/>
                </a:solidFill>
                <a:latin typeface="Courier New" charset="0"/>
              </a:rPr>
              <a:t>def</a:t>
            </a:r>
            <a:r>
              <a:rPr lang="it-IT" sz="1400" b="1" dirty="0">
                <a:solidFill>
                  <a:srgbClr val="000000"/>
                </a:solidFill>
                <a:latin typeface="Courier New" charset="0"/>
              </a:rPr>
              <a:t>&gt;</a:t>
            </a:r>
            <a:br>
              <a:rPr lang="it-IT" sz="1400" dirty="0"/>
            </a:br>
            <a:r>
              <a:rPr lang="it-IT" sz="1400" dirty="0">
                <a:solidFill>
                  <a:srgbClr val="000000"/>
                </a:solidFill>
                <a:latin typeface="Courier New" charset="0"/>
              </a:rPr>
              <a:t> </a:t>
            </a:r>
            <a:r>
              <a:rPr lang="it-IT" sz="1400" b="1" dirty="0">
                <a:solidFill>
                  <a:srgbClr val="000000"/>
                </a:solidFill>
                <a:latin typeface="Courier New" charset="0"/>
              </a:rPr>
              <a:t>&lt;/entry&gt;</a:t>
            </a:r>
            <a:br>
              <a:rPr lang="it-IT" sz="1400" dirty="0"/>
            </a:br>
            <a:r>
              <a:rPr lang="it-IT" sz="1400" b="1" dirty="0">
                <a:solidFill>
                  <a:srgbClr val="000000"/>
                </a:solidFill>
                <a:latin typeface="Courier New" charset="0"/>
              </a:rPr>
              <a:t>&lt;/</a:t>
            </a:r>
            <a:r>
              <a:rPr lang="it-IT" sz="1400" b="1" dirty="0" err="1">
                <a:solidFill>
                  <a:srgbClr val="000000"/>
                </a:solidFill>
                <a:latin typeface="Courier New" charset="0"/>
              </a:rPr>
              <a:t>superEntry</a:t>
            </a:r>
            <a:r>
              <a:rPr lang="it-IT" sz="1400" b="1" dirty="0">
                <a:solidFill>
                  <a:srgbClr val="000000"/>
                </a:solidFill>
                <a:latin typeface="Courier New" charset="0"/>
              </a:rPr>
              <a:t>&gt;</a:t>
            </a:r>
            <a:endParaRPr lang="it-IT" sz="1400" dirty="0"/>
          </a:p>
        </p:txBody>
      </p:sp>
      <p:sp>
        <p:nvSpPr>
          <p:cNvPr id="6" name="CasellaDiTesto 5"/>
          <p:cNvSpPr txBox="1"/>
          <p:nvPr/>
        </p:nvSpPr>
        <p:spPr>
          <a:xfrm>
            <a:off x="4800600" y="76663"/>
            <a:ext cx="4149987" cy="4401205"/>
          </a:xfrm>
          <a:prstGeom prst="rect">
            <a:avLst/>
          </a:prstGeom>
          <a:noFill/>
        </p:spPr>
        <p:txBody>
          <a:bodyPr wrap="square" rtlCol="0">
            <a:spAutoFit/>
          </a:bodyPr>
          <a:lstStyle/>
          <a:p>
            <a:r>
              <a:rPr lang="it-IT" sz="1400" b="1" dirty="0"/>
              <a:t>&lt;entry&gt;</a:t>
            </a:r>
            <a:br>
              <a:rPr lang="it-IT" sz="1400" dirty="0"/>
            </a:br>
            <a:r>
              <a:rPr lang="it-IT" sz="1400" dirty="0"/>
              <a:t> </a:t>
            </a:r>
            <a:r>
              <a:rPr lang="it-IT" sz="1400" b="1" dirty="0"/>
              <a:t>&lt;</a:t>
            </a:r>
            <a:r>
              <a:rPr lang="it-IT" sz="1400" b="1" dirty="0" err="1"/>
              <a:t>form</a:t>
            </a:r>
            <a:r>
              <a:rPr lang="it-IT" sz="1400" b="1" dirty="0"/>
              <a:t>&gt;</a:t>
            </a:r>
            <a:br>
              <a:rPr lang="it-IT" sz="1400" dirty="0"/>
            </a:br>
            <a:r>
              <a:rPr lang="it-IT" sz="1400" dirty="0"/>
              <a:t>  </a:t>
            </a:r>
            <a:r>
              <a:rPr lang="it-IT" sz="1400" b="1" dirty="0"/>
              <a:t>&lt;</a:t>
            </a:r>
            <a:r>
              <a:rPr lang="it-IT" sz="1400" b="1" dirty="0" err="1"/>
              <a:t>orth</a:t>
            </a:r>
            <a:r>
              <a:rPr lang="it-IT" sz="1400" b="1" dirty="0"/>
              <a:t>&gt;</a:t>
            </a:r>
            <a:r>
              <a:rPr lang="it-IT" sz="1400" dirty="0" err="1"/>
              <a:t>bray</a:t>
            </a:r>
            <a:r>
              <a:rPr lang="it-IT" sz="1400" b="1" dirty="0"/>
              <a:t>&lt;/</a:t>
            </a:r>
            <a:r>
              <a:rPr lang="it-IT" sz="1400" b="1" dirty="0" err="1"/>
              <a:t>orth</a:t>
            </a:r>
            <a:r>
              <a:rPr lang="it-IT" sz="1400" b="1" dirty="0"/>
              <a:t>&gt;</a:t>
            </a:r>
            <a:br>
              <a:rPr lang="it-IT" sz="1400" dirty="0"/>
            </a:br>
            <a:r>
              <a:rPr lang="it-IT" sz="1400" dirty="0"/>
              <a:t>  </a:t>
            </a:r>
            <a:r>
              <a:rPr lang="it-IT" sz="1400" b="1" dirty="0"/>
              <a:t>&lt;</a:t>
            </a:r>
            <a:r>
              <a:rPr lang="it-IT" sz="1400" b="1" dirty="0" err="1"/>
              <a:t>pron</a:t>
            </a:r>
            <a:r>
              <a:rPr lang="it-IT" sz="1400" b="1" dirty="0"/>
              <a:t>&gt;</a:t>
            </a:r>
            <a:r>
              <a:rPr lang="it-IT" sz="1400" dirty="0" err="1"/>
              <a:t>breI</a:t>
            </a:r>
            <a:r>
              <a:rPr lang="it-IT" sz="1400" b="1" dirty="0"/>
              <a:t>&lt;/</a:t>
            </a:r>
            <a:r>
              <a:rPr lang="it-IT" sz="1400" b="1" dirty="0" err="1"/>
              <a:t>pron</a:t>
            </a:r>
            <a:r>
              <a:rPr lang="it-IT" sz="1400" b="1" dirty="0"/>
              <a:t>&gt;</a:t>
            </a:r>
            <a:br>
              <a:rPr lang="it-IT" sz="1400" dirty="0"/>
            </a:br>
            <a:r>
              <a:rPr lang="it-IT" sz="1400" dirty="0"/>
              <a:t> </a:t>
            </a:r>
            <a:r>
              <a:rPr lang="it-IT" sz="1400" b="1" dirty="0"/>
              <a:t>&lt;/</a:t>
            </a:r>
            <a:r>
              <a:rPr lang="it-IT" sz="1400" b="1" dirty="0" err="1"/>
              <a:t>form</a:t>
            </a:r>
            <a:r>
              <a:rPr lang="it-IT" sz="1400" b="1" dirty="0"/>
              <a:t>&gt;</a:t>
            </a:r>
            <a:br>
              <a:rPr lang="it-IT" sz="1400" dirty="0"/>
            </a:br>
            <a:r>
              <a:rPr lang="it-IT" sz="1400" dirty="0"/>
              <a:t> </a:t>
            </a:r>
            <a:r>
              <a:rPr lang="it-IT" sz="1400" b="1" dirty="0"/>
              <a:t>&lt;</a:t>
            </a:r>
            <a:r>
              <a:rPr lang="it-IT" sz="1400" b="1" dirty="0" err="1"/>
              <a:t>hom</a:t>
            </a:r>
            <a:r>
              <a:rPr lang="it-IT" sz="1400" b="1" dirty="0"/>
              <a:t>&gt;</a:t>
            </a:r>
            <a:br>
              <a:rPr lang="it-IT" sz="1400" dirty="0"/>
            </a:br>
            <a:r>
              <a:rPr lang="it-IT" sz="1400" dirty="0"/>
              <a:t>  </a:t>
            </a:r>
            <a:r>
              <a:rPr lang="it-IT" sz="1400" b="1" dirty="0"/>
              <a:t>&lt;</a:t>
            </a:r>
            <a:r>
              <a:rPr lang="it-IT" sz="1400" b="1" dirty="0" err="1"/>
              <a:t>gramGrp</a:t>
            </a:r>
            <a:r>
              <a:rPr lang="it-IT" sz="1400" b="1" dirty="0"/>
              <a:t>&gt;</a:t>
            </a:r>
            <a:br>
              <a:rPr lang="it-IT" sz="1400" dirty="0"/>
            </a:br>
            <a:r>
              <a:rPr lang="it-IT" sz="1400" dirty="0"/>
              <a:t>   </a:t>
            </a:r>
            <a:r>
              <a:rPr lang="it-IT" sz="1400" b="1" dirty="0"/>
              <a:t>&lt;</a:t>
            </a:r>
            <a:r>
              <a:rPr lang="it-IT" sz="1400" b="1" dirty="0" err="1"/>
              <a:t>pos</a:t>
            </a:r>
            <a:r>
              <a:rPr lang="it-IT" sz="1400" b="1" dirty="0"/>
              <a:t>&gt;</a:t>
            </a:r>
            <a:r>
              <a:rPr lang="it-IT" sz="1400" dirty="0" err="1"/>
              <a:t>n</a:t>
            </a:r>
            <a:r>
              <a:rPr lang="it-IT" sz="1400" b="1" dirty="0"/>
              <a:t>&lt;/</a:t>
            </a:r>
            <a:r>
              <a:rPr lang="it-IT" sz="1400" b="1" dirty="0" err="1"/>
              <a:t>pos</a:t>
            </a:r>
            <a:r>
              <a:rPr lang="it-IT" sz="1400" b="1" dirty="0"/>
              <a:t>&gt;</a:t>
            </a:r>
            <a:br>
              <a:rPr lang="it-IT" sz="1400" dirty="0"/>
            </a:br>
            <a:r>
              <a:rPr lang="it-IT" sz="1400" dirty="0"/>
              <a:t>  </a:t>
            </a:r>
            <a:r>
              <a:rPr lang="it-IT" sz="1400" b="1" dirty="0"/>
              <a:t>&lt;/</a:t>
            </a:r>
            <a:r>
              <a:rPr lang="it-IT" sz="1400" b="1" dirty="0" err="1"/>
              <a:t>gramGrp</a:t>
            </a:r>
            <a:r>
              <a:rPr lang="it-IT" sz="1400" b="1" dirty="0"/>
              <a:t>&gt;</a:t>
            </a:r>
            <a:br>
              <a:rPr lang="it-IT" sz="1400" dirty="0"/>
            </a:br>
            <a:r>
              <a:rPr lang="it-IT" sz="1400" dirty="0"/>
              <a:t>  </a:t>
            </a:r>
            <a:r>
              <a:rPr lang="it-IT" sz="1400" b="1" dirty="0"/>
              <a:t>&lt;</a:t>
            </a:r>
            <a:r>
              <a:rPr lang="it-IT" sz="1400" b="1" dirty="0" err="1"/>
              <a:t>def</a:t>
            </a:r>
            <a:r>
              <a:rPr lang="it-IT" sz="1400" b="1" dirty="0"/>
              <a:t>&gt;</a:t>
            </a:r>
            <a:r>
              <a:rPr lang="it-IT" sz="1400" dirty="0" err="1"/>
              <a:t>cry</a:t>
            </a:r>
            <a:r>
              <a:rPr lang="it-IT" sz="1400" dirty="0"/>
              <a:t> of an </a:t>
            </a:r>
            <a:r>
              <a:rPr lang="it-IT" sz="1400" dirty="0" err="1"/>
              <a:t>ass</a:t>
            </a:r>
            <a:r>
              <a:rPr lang="it-IT" sz="1400" dirty="0"/>
              <a:t>; sound of a </a:t>
            </a:r>
            <a:r>
              <a:rPr lang="it-IT" sz="1400" dirty="0" err="1"/>
              <a:t>trumpet</a:t>
            </a:r>
            <a:r>
              <a:rPr lang="it-IT" sz="1400" dirty="0"/>
              <a:t>.</a:t>
            </a:r>
            <a:r>
              <a:rPr lang="it-IT" sz="1400" b="1" dirty="0"/>
              <a:t>&lt;/</a:t>
            </a:r>
            <a:r>
              <a:rPr lang="it-IT" sz="1400" b="1" dirty="0" err="1"/>
              <a:t>def</a:t>
            </a:r>
            <a:r>
              <a:rPr lang="it-IT" sz="1400" b="1" dirty="0"/>
              <a:t>&gt;</a:t>
            </a:r>
            <a:br>
              <a:rPr lang="it-IT" sz="1400" dirty="0"/>
            </a:br>
            <a:r>
              <a:rPr lang="it-IT" sz="1400" dirty="0"/>
              <a:t> </a:t>
            </a:r>
            <a:r>
              <a:rPr lang="it-IT" sz="1400" b="1" dirty="0"/>
              <a:t>&lt;/</a:t>
            </a:r>
            <a:r>
              <a:rPr lang="it-IT" sz="1400" b="1" dirty="0" err="1"/>
              <a:t>hom</a:t>
            </a:r>
            <a:r>
              <a:rPr lang="it-IT" sz="1400" b="1" dirty="0"/>
              <a:t>&gt;</a:t>
            </a:r>
            <a:br>
              <a:rPr lang="it-IT" sz="1400" dirty="0"/>
            </a:br>
            <a:r>
              <a:rPr lang="it-IT" sz="1400" dirty="0"/>
              <a:t> </a:t>
            </a:r>
            <a:r>
              <a:rPr lang="it-IT" sz="1400" b="1" dirty="0"/>
              <a:t>&lt;</a:t>
            </a:r>
            <a:r>
              <a:rPr lang="it-IT" sz="1400" b="1" dirty="0" err="1"/>
              <a:t>hom</a:t>
            </a:r>
            <a:r>
              <a:rPr lang="it-IT" sz="1400" b="1" dirty="0"/>
              <a:t>&gt;</a:t>
            </a:r>
            <a:br>
              <a:rPr lang="it-IT" sz="1400" dirty="0"/>
            </a:br>
            <a:r>
              <a:rPr lang="it-IT" sz="1400" dirty="0"/>
              <a:t>  </a:t>
            </a:r>
            <a:r>
              <a:rPr lang="it-IT" sz="1400" b="1" dirty="0"/>
              <a:t>&lt;</a:t>
            </a:r>
            <a:r>
              <a:rPr lang="it-IT" sz="1400" b="1" dirty="0" err="1"/>
              <a:t>gramGrp</a:t>
            </a:r>
            <a:r>
              <a:rPr lang="it-IT" sz="1400" b="1" dirty="0"/>
              <a:t>&gt;</a:t>
            </a:r>
            <a:br>
              <a:rPr lang="it-IT" sz="1400" dirty="0"/>
            </a:br>
            <a:r>
              <a:rPr lang="it-IT" sz="1400" dirty="0"/>
              <a:t>   </a:t>
            </a:r>
            <a:r>
              <a:rPr lang="it-IT" sz="1400" b="1" dirty="0"/>
              <a:t>&lt;</a:t>
            </a:r>
            <a:r>
              <a:rPr lang="it-IT" sz="1400" b="1" dirty="0" err="1"/>
              <a:t>pos</a:t>
            </a:r>
            <a:r>
              <a:rPr lang="it-IT" sz="1400" b="1" dirty="0"/>
              <a:t>&gt;</a:t>
            </a:r>
            <a:r>
              <a:rPr lang="it-IT" sz="1400" dirty="0" err="1"/>
              <a:t>vt</a:t>
            </a:r>
            <a:r>
              <a:rPr lang="it-IT" sz="1400" b="1" dirty="0"/>
              <a:t>&lt;/</a:t>
            </a:r>
            <a:r>
              <a:rPr lang="it-IT" sz="1400" b="1" dirty="0" err="1"/>
              <a:t>pos</a:t>
            </a:r>
            <a:r>
              <a:rPr lang="it-IT" sz="1400" b="1" dirty="0"/>
              <a:t>&gt;</a:t>
            </a:r>
            <a:br>
              <a:rPr lang="it-IT" sz="1400" dirty="0"/>
            </a:br>
            <a:r>
              <a:rPr lang="it-IT" sz="1400" dirty="0"/>
              <a:t>   </a:t>
            </a:r>
            <a:r>
              <a:rPr lang="it-IT" sz="1400" b="1" dirty="0"/>
              <a:t>&lt;</a:t>
            </a:r>
            <a:r>
              <a:rPr lang="it-IT" sz="1400" b="1" dirty="0" err="1"/>
              <a:t>subc</a:t>
            </a:r>
            <a:r>
              <a:rPr lang="it-IT" sz="1400" b="1" dirty="0"/>
              <a:t>&gt;</a:t>
            </a:r>
            <a:r>
              <a:rPr lang="it-IT" sz="1400" dirty="0"/>
              <a:t>VP2A</a:t>
            </a:r>
            <a:r>
              <a:rPr lang="it-IT" sz="1400" b="1" dirty="0"/>
              <a:t>&lt;/</a:t>
            </a:r>
            <a:r>
              <a:rPr lang="it-IT" sz="1400" b="1" dirty="0" err="1"/>
              <a:t>subc</a:t>
            </a:r>
            <a:r>
              <a:rPr lang="it-IT" sz="1400" b="1" dirty="0"/>
              <a:t>&gt;</a:t>
            </a:r>
            <a:br>
              <a:rPr lang="it-IT" sz="1400" dirty="0"/>
            </a:br>
            <a:r>
              <a:rPr lang="it-IT" sz="1400" dirty="0"/>
              <a:t>  </a:t>
            </a:r>
            <a:r>
              <a:rPr lang="it-IT" sz="1400" b="1" dirty="0"/>
              <a:t>&lt;/</a:t>
            </a:r>
            <a:r>
              <a:rPr lang="it-IT" sz="1400" b="1" dirty="0" err="1"/>
              <a:t>gramGrp</a:t>
            </a:r>
            <a:r>
              <a:rPr lang="it-IT" sz="1400" b="1" dirty="0"/>
              <a:t>&gt;</a:t>
            </a:r>
            <a:br>
              <a:rPr lang="it-IT" sz="1400" dirty="0"/>
            </a:br>
            <a:r>
              <a:rPr lang="it-IT" sz="1400" dirty="0"/>
              <a:t>  </a:t>
            </a:r>
            <a:r>
              <a:rPr lang="it-IT" sz="1400" b="1" dirty="0"/>
              <a:t>&lt;</a:t>
            </a:r>
            <a:r>
              <a:rPr lang="it-IT" sz="1400" b="1" dirty="0" err="1"/>
              <a:t>def</a:t>
            </a:r>
            <a:r>
              <a:rPr lang="it-IT" sz="1400" b="1" dirty="0"/>
              <a:t>&gt;</a:t>
            </a:r>
            <a:r>
              <a:rPr lang="it-IT" sz="1400" dirty="0" err="1"/>
              <a:t>make</a:t>
            </a:r>
            <a:r>
              <a:rPr lang="it-IT" sz="1400" dirty="0"/>
              <a:t> a </a:t>
            </a:r>
            <a:r>
              <a:rPr lang="it-IT" sz="1400" dirty="0" err="1"/>
              <a:t>cry</a:t>
            </a:r>
            <a:r>
              <a:rPr lang="it-IT" sz="1400" dirty="0"/>
              <a:t> or sound of </a:t>
            </a:r>
            <a:r>
              <a:rPr lang="it-IT" sz="1400" dirty="0" err="1"/>
              <a:t>this</a:t>
            </a:r>
            <a:r>
              <a:rPr lang="it-IT" sz="1400" dirty="0"/>
              <a:t> </a:t>
            </a:r>
            <a:r>
              <a:rPr lang="it-IT" sz="1400" dirty="0" err="1"/>
              <a:t>kind</a:t>
            </a:r>
            <a:r>
              <a:rPr lang="it-IT" sz="1400" dirty="0"/>
              <a:t>.</a:t>
            </a:r>
            <a:r>
              <a:rPr lang="it-IT" sz="1400" b="1" dirty="0"/>
              <a:t>&lt;/</a:t>
            </a:r>
            <a:r>
              <a:rPr lang="it-IT" sz="1400" b="1" dirty="0" err="1"/>
              <a:t>def</a:t>
            </a:r>
            <a:r>
              <a:rPr lang="it-IT" sz="1400" b="1" dirty="0"/>
              <a:t>&gt;</a:t>
            </a:r>
            <a:br>
              <a:rPr lang="it-IT" sz="1400" dirty="0"/>
            </a:br>
            <a:r>
              <a:rPr lang="it-IT" sz="1400" dirty="0"/>
              <a:t> </a:t>
            </a:r>
            <a:r>
              <a:rPr lang="it-IT" sz="1400" b="1" dirty="0"/>
              <a:t>&lt;/</a:t>
            </a:r>
            <a:r>
              <a:rPr lang="it-IT" sz="1400" b="1" dirty="0" err="1"/>
              <a:t>hom</a:t>
            </a:r>
            <a:r>
              <a:rPr lang="it-IT" sz="1400" b="1" dirty="0"/>
              <a:t>&gt;</a:t>
            </a:r>
            <a:br>
              <a:rPr lang="it-IT" sz="1400" dirty="0"/>
            </a:br>
            <a:r>
              <a:rPr lang="it-IT" sz="1400" b="1" dirty="0"/>
              <a:t>&lt;/entry&gt;</a:t>
            </a:r>
            <a:endParaRPr lang="it-IT" sz="1400" dirty="0"/>
          </a:p>
        </p:txBody>
      </p:sp>
    </p:spTree>
    <p:extLst>
      <p:ext uri="{BB962C8B-B14F-4D97-AF65-F5344CB8AC3E}">
        <p14:creationId xmlns:p14="http://schemas.microsoft.com/office/powerpoint/2010/main" val="48012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Crusca &lt;</a:t>
            </a:r>
            <a:r>
              <a:rPr lang="it-IT" dirty="0" err="1"/>
              <a:t>hom</a:t>
            </a:r>
            <a:r>
              <a:rPr lang="it-IT" dirty="0"/>
              <a:t>&gt;</a:t>
            </a:r>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1805592016"/>
              </p:ext>
            </p:extLst>
          </p:nvPr>
        </p:nvGraphicFramePr>
        <p:xfrm>
          <a:off x="628650" y="2416334"/>
          <a:ext cx="7886700" cy="3517503"/>
        </p:xfrm>
        <a:graphic>
          <a:graphicData uri="http://schemas.openxmlformats.org/drawingml/2006/table">
            <a:tbl>
              <a:tblPr/>
              <a:tblGrid>
                <a:gridCol w="7886700">
                  <a:extLst>
                    <a:ext uri="{9D8B030D-6E8A-4147-A177-3AD203B41FA5}">
                      <a16:colId xmlns:a16="http://schemas.microsoft.com/office/drawing/2014/main" val="20000"/>
                    </a:ext>
                  </a:extLst>
                </a:gridCol>
              </a:tblGrid>
              <a:tr h="1566783">
                <a:tc>
                  <a:txBody>
                    <a:bodyPr/>
                    <a:lstStyle/>
                    <a:p>
                      <a:pPr marL="0" indent="0" algn="l">
                        <a:tabLst/>
                      </a:pPr>
                      <a:r>
                        <a:rPr lang="it-IT" sz="1600" dirty="0"/>
                        <a:t>&lt;entry </a:t>
                      </a:r>
                      <a:r>
                        <a:rPr lang="it-IT" sz="1600" dirty="0" err="1"/>
                        <a:t>hom</a:t>
                      </a:r>
                      <a:r>
                        <a:rPr lang="it-IT" sz="1600" dirty="0"/>
                        <a:t>="2"&gt; </a:t>
                      </a:r>
                    </a:p>
                    <a:p>
                      <a:pPr marL="0" indent="0" algn="l">
                        <a:tabLst/>
                      </a:pPr>
                      <a:r>
                        <a:rPr lang="it-IT" sz="1600" dirty="0"/>
                        <a:t>     &lt;</a:t>
                      </a:r>
                      <a:r>
                        <a:rPr lang="it-IT" sz="1600" dirty="0" err="1"/>
                        <a:t>form</a:t>
                      </a:r>
                      <a:r>
                        <a:rPr lang="it-IT" sz="1600" dirty="0"/>
                        <a:t>&gt;</a:t>
                      </a:r>
                    </a:p>
                    <a:p>
                      <a:pPr marL="0" indent="0" algn="l">
                        <a:tabLst/>
                      </a:pPr>
                      <a:r>
                        <a:rPr lang="it-IT" sz="1600" dirty="0"/>
                        <a:t>          &lt;</a:t>
                      </a:r>
                      <a:r>
                        <a:rPr lang="it-IT" sz="1600" dirty="0" err="1"/>
                        <a:t>orth</a:t>
                      </a:r>
                      <a:r>
                        <a:rPr lang="it-IT" sz="1600" dirty="0"/>
                        <a:t>&gt;ANZI&lt;/</a:t>
                      </a:r>
                      <a:r>
                        <a:rPr lang="it-IT" sz="1600" dirty="0" err="1"/>
                        <a:t>orth</a:t>
                      </a:r>
                      <a:r>
                        <a:rPr lang="it-IT" sz="1600" dirty="0"/>
                        <a:t>&gt;&lt;testo&gt;.&lt;/testo&gt;</a:t>
                      </a:r>
                    </a:p>
                    <a:p>
                      <a:pPr marL="0" indent="0" algn="l">
                        <a:tabLst/>
                      </a:pPr>
                      <a:r>
                        <a:rPr lang="it-IT" sz="1600" dirty="0"/>
                        <a:t>     &lt;/</a:t>
                      </a:r>
                      <a:r>
                        <a:rPr lang="it-IT" sz="1600" dirty="0" err="1"/>
                        <a:t>form</a:t>
                      </a:r>
                      <a:r>
                        <a:rPr lang="it-IT" sz="1600" dirty="0"/>
                        <a:t>&gt;</a:t>
                      </a:r>
                    </a:p>
                    <a:p>
                      <a:pPr marL="0" indent="0" algn="l">
                        <a:tabLst/>
                      </a:pPr>
                      <a:r>
                        <a:rPr lang="it-IT" sz="1600" dirty="0"/>
                        <a:t>     &lt;</a:t>
                      </a:r>
                      <a:r>
                        <a:rPr lang="it-IT" sz="1600" dirty="0" err="1"/>
                        <a:t>sense</a:t>
                      </a:r>
                      <a:r>
                        <a:rPr lang="it-IT" sz="1600" dirty="0"/>
                        <a:t>&gt; </a:t>
                      </a:r>
                    </a:p>
                    <a:p>
                      <a:pPr marL="0" indent="0" algn="l">
                        <a:tabLst/>
                      </a:pPr>
                      <a:r>
                        <a:rPr lang="it-IT" sz="1600" dirty="0"/>
                        <a:t>&lt;</a:t>
                      </a:r>
                      <a:r>
                        <a:rPr lang="it-IT" sz="1600" dirty="0" err="1"/>
                        <a:t>def</a:t>
                      </a:r>
                      <a:r>
                        <a:rPr lang="it-IT" sz="1600" dirty="0"/>
                        <a:t>&gt; Preposizione. Innanzi, avanti. </a:t>
                      </a:r>
                      <a:r>
                        <a:rPr lang="it-IT" sz="1600" dirty="0" err="1"/>
                        <a:t>Lat</a:t>
                      </a:r>
                      <a:r>
                        <a:rPr lang="it-IT" sz="1600" dirty="0"/>
                        <a:t>. &lt;</a:t>
                      </a:r>
                      <a:r>
                        <a:rPr lang="it-IT" sz="1600" dirty="0" err="1"/>
                        <a:t>foreign</a:t>
                      </a:r>
                      <a:r>
                        <a:rPr lang="it-IT" sz="1600" dirty="0"/>
                        <a:t> </a:t>
                      </a:r>
                      <a:r>
                        <a:rPr lang="it-IT" sz="1600" dirty="0" err="1"/>
                        <a:t>lang</a:t>
                      </a:r>
                      <a:r>
                        <a:rPr lang="it-IT" sz="1600" dirty="0"/>
                        <a:t>="latino"&gt;ante&lt;/</a:t>
                      </a:r>
                      <a:r>
                        <a:rPr lang="it-IT" sz="1600" dirty="0" err="1"/>
                        <a:t>foreign</a:t>
                      </a:r>
                      <a:r>
                        <a:rPr lang="it-IT" sz="1600" dirty="0"/>
                        <a:t>&gt;. E si usa col secondo, terzo, e quarto de' casi.&lt;/</a:t>
                      </a:r>
                      <a:r>
                        <a:rPr lang="it-IT" sz="1600" dirty="0" err="1"/>
                        <a:t>def</a:t>
                      </a:r>
                      <a:r>
                        <a:rPr lang="it-IT" sz="1600" dirty="0"/>
                        <a:t>&gt; </a:t>
                      </a:r>
                    </a:p>
                    <a:p>
                      <a:pPr marL="0" indent="0" algn="l">
                        <a:tabLst/>
                      </a:pPr>
                      <a:r>
                        <a:rPr lang="it-IT" sz="1600" dirty="0"/>
                        <a:t>&lt;</a:t>
                      </a:r>
                      <a:r>
                        <a:rPr lang="it-IT" sz="1600" dirty="0" err="1"/>
                        <a:t>eg</a:t>
                      </a:r>
                      <a:r>
                        <a:rPr lang="it-IT" sz="1600" dirty="0"/>
                        <a:t>&gt;</a:t>
                      </a:r>
                    </a:p>
                  </a:txBody>
                  <a:tcPr marL="0" marR="0" marT="0" marB="0">
                    <a:lnL>
                      <a:noFill/>
                    </a:lnL>
                    <a:lnR>
                      <a:noFill/>
                    </a:lnR>
                    <a:lnT>
                      <a:noFill/>
                    </a:lnT>
                    <a:lnB>
                      <a:noFill/>
                    </a:lnB>
                  </a:tcPr>
                </a:tc>
                <a:extLst>
                  <a:ext uri="{0D108BD9-81ED-4DB2-BD59-A6C34878D82A}">
                    <a16:rowId xmlns:a16="http://schemas.microsoft.com/office/drawing/2014/main" val="10000"/>
                  </a:ext>
                </a:extLst>
              </a:tr>
              <a:tr h="1566783">
                <a:tc>
                  <a:txBody>
                    <a:bodyPr/>
                    <a:lstStyle/>
                    <a:p>
                      <a:pPr marL="0" indent="0" algn="l">
                        <a:tabLst/>
                      </a:pPr>
                      <a:endParaRPr lang="it-IT" sz="1600" dirty="0"/>
                    </a:p>
                  </a:txBody>
                  <a:tcPr marL="0" marR="0" marT="0" marB="0">
                    <a:lnL>
                      <a:noFill/>
                    </a:lnL>
                    <a:lnR>
                      <a:noFill/>
                    </a:lnR>
                    <a:lnT>
                      <a:noFill/>
                    </a:lnT>
                    <a:lnB>
                      <a:noFill/>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811291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77850" y="492125"/>
            <a:ext cx="7245350" cy="4351338"/>
          </a:xfrm>
        </p:spPr>
        <p:txBody>
          <a:bodyPr>
            <a:normAutofit lnSpcReduction="10000"/>
          </a:bodyPr>
          <a:lstStyle/>
          <a:p>
            <a:pPr marL="0" indent="0">
              <a:buNone/>
            </a:pPr>
            <a:r>
              <a:rPr lang="it-IT" sz="2000" dirty="0"/>
              <a:t>Like </a:t>
            </a:r>
            <a:r>
              <a:rPr lang="it-IT" sz="2000" dirty="0" err="1"/>
              <a:t>all</a:t>
            </a:r>
            <a:r>
              <a:rPr lang="it-IT" sz="2000" dirty="0"/>
              <a:t> </a:t>
            </a:r>
            <a:r>
              <a:rPr lang="it-IT" sz="2000" dirty="0" err="1"/>
              <a:t>elements</a:t>
            </a:r>
            <a:r>
              <a:rPr lang="it-IT" sz="2000" dirty="0"/>
              <a:t>, entry </a:t>
            </a:r>
            <a:r>
              <a:rPr lang="it-IT" sz="2000" dirty="0" err="1"/>
              <a:t>inherits</a:t>
            </a:r>
            <a:r>
              <a:rPr lang="it-IT" sz="2000" dirty="0"/>
              <a:t> an </a:t>
            </a:r>
            <a:r>
              <a:rPr lang="it-IT" sz="2000" dirty="0" err="1"/>
              <a:t>xml:id</a:t>
            </a:r>
            <a:r>
              <a:rPr lang="it-IT" sz="2000" dirty="0"/>
              <a:t> </a:t>
            </a:r>
            <a:r>
              <a:rPr lang="it-IT" sz="2000" dirty="0" err="1"/>
              <a:t>attribute</a:t>
            </a:r>
            <a:r>
              <a:rPr lang="it-IT" sz="2000" dirty="0"/>
              <a:t> from the </a:t>
            </a:r>
            <a:r>
              <a:rPr lang="it-IT" sz="2000" dirty="0" err="1"/>
              <a:t>class</a:t>
            </a:r>
            <a:r>
              <a:rPr lang="it-IT" sz="2000" dirty="0"/>
              <a:t> global. No </a:t>
            </a:r>
            <a:r>
              <a:rPr lang="it-IT" sz="2000" dirty="0" err="1"/>
              <a:t>restrictions</a:t>
            </a:r>
            <a:r>
              <a:rPr lang="it-IT" sz="2000" dirty="0"/>
              <a:t> are </a:t>
            </a:r>
            <a:r>
              <a:rPr lang="it-IT" sz="2000" dirty="0" err="1"/>
              <a:t>placed</a:t>
            </a:r>
            <a:r>
              <a:rPr lang="it-IT" sz="2000" dirty="0"/>
              <a:t> on the </a:t>
            </a:r>
            <a:r>
              <a:rPr lang="it-IT" sz="2000" dirty="0" err="1"/>
              <a:t>method</a:t>
            </a:r>
            <a:r>
              <a:rPr lang="it-IT" sz="2000" dirty="0"/>
              <a:t> </a:t>
            </a:r>
            <a:r>
              <a:rPr lang="it-IT" sz="2000" dirty="0" err="1"/>
              <a:t>used</a:t>
            </a:r>
            <a:r>
              <a:rPr lang="it-IT" sz="2000" dirty="0"/>
              <a:t> to </a:t>
            </a:r>
            <a:r>
              <a:rPr lang="it-IT" sz="2000" dirty="0" err="1"/>
              <a:t>construct</a:t>
            </a:r>
            <a:r>
              <a:rPr lang="it-IT" sz="2000" dirty="0"/>
              <a:t> </a:t>
            </a:r>
            <a:r>
              <a:rPr lang="it-IT" sz="2000" dirty="0" err="1"/>
              <a:t>xml:ids</a:t>
            </a:r>
            <a:r>
              <a:rPr lang="it-IT" sz="2000" dirty="0"/>
              <a:t>; </a:t>
            </a:r>
            <a:r>
              <a:rPr lang="it-IT" sz="2000" dirty="0" err="1"/>
              <a:t>one</a:t>
            </a:r>
            <a:r>
              <a:rPr lang="it-IT" sz="2000" dirty="0"/>
              <a:t> </a:t>
            </a:r>
            <a:r>
              <a:rPr lang="it-IT" sz="2000" dirty="0" err="1"/>
              <a:t>convenient</a:t>
            </a:r>
            <a:r>
              <a:rPr lang="it-IT" sz="2000" dirty="0"/>
              <a:t> </a:t>
            </a:r>
            <a:r>
              <a:rPr lang="it-IT" sz="2000" dirty="0" err="1"/>
              <a:t>method</a:t>
            </a:r>
            <a:r>
              <a:rPr lang="it-IT" sz="2000" dirty="0"/>
              <a:t> </a:t>
            </a:r>
            <a:r>
              <a:rPr lang="it-IT" sz="2000" dirty="0" err="1"/>
              <a:t>is</a:t>
            </a:r>
            <a:r>
              <a:rPr lang="it-IT" sz="2000" dirty="0"/>
              <a:t> to use the </a:t>
            </a:r>
            <a:r>
              <a:rPr lang="it-IT" sz="2000" dirty="0" err="1"/>
              <a:t>orthographic</a:t>
            </a:r>
            <a:r>
              <a:rPr lang="it-IT" sz="2000" dirty="0"/>
              <a:t> </a:t>
            </a:r>
            <a:r>
              <a:rPr lang="it-IT" sz="2000" dirty="0" err="1"/>
              <a:t>form</a:t>
            </a:r>
            <a:r>
              <a:rPr lang="it-IT" sz="2000" dirty="0"/>
              <a:t> of the </a:t>
            </a:r>
            <a:r>
              <a:rPr lang="it-IT" sz="2000" dirty="0" err="1"/>
              <a:t>headword</a:t>
            </a:r>
            <a:r>
              <a:rPr lang="it-IT" sz="2000" dirty="0"/>
              <a:t>, </a:t>
            </a:r>
            <a:r>
              <a:rPr lang="it-IT" sz="2000" dirty="0" err="1"/>
              <a:t>appending</a:t>
            </a:r>
            <a:r>
              <a:rPr lang="it-IT" sz="2000" dirty="0"/>
              <a:t> a </a:t>
            </a:r>
            <a:r>
              <a:rPr lang="it-IT" sz="2000" dirty="0" err="1"/>
              <a:t>disambiguating</a:t>
            </a:r>
            <a:r>
              <a:rPr lang="it-IT" sz="2000" dirty="0"/>
              <a:t> </a:t>
            </a:r>
            <a:r>
              <a:rPr lang="it-IT" sz="2000" dirty="0" err="1"/>
              <a:t>number</a:t>
            </a:r>
            <a:r>
              <a:rPr lang="it-IT" sz="2000" dirty="0"/>
              <a:t> </a:t>
            </a:r>
            <a:r>
              <a:rPr lang="it-IT" sz="2000" dirty="0" err="1"/>
              <a:t>where</a:t>
            </a:r>
            <a:r>
              <a:rPr lang="it-IT" sz="2000" dirty="0"/>
              <a:t> </a:t>
            </a:r>
            <a:r>
              <a:rPr lang="it-IT" sz="2000" dirty="0" err="1"/>
              <a:t>necessary</a:t>
            </a:r>
            <a:r>
              <a:rPr lang="it-IT" sz="2000" dirty="0"/>
              <a:t>. </a:t>
            </a:r>
          </a:p>
          <a:p>
            <a:pPr marL="0" indent="0">
              <a:buNone/>
            </a:pPr>
            <a:endParaRPr lang="it-IT" sz="2000" dirty="0"/>
          </a:p>
          <a:p>
            <a:pPr marL="0" indent="0">
              <a:buNone/>
            </a:pPr>
            <a:r>
              <a:rPr lang="it-IT" sz="2000" i="1" dirty="0" err="1"/>
              <a:t>Du</a:t>
            </a:r>
            <a:r>
              <a:rPr lang="it-IT" sz="2000" i="1" dirty="0"/>
              <a:t> Cange</a:t>
            </a:r>
          </a:p>
          <a:p>
            <a:pPr marL="0" indent="0">
              <a:buNone/>
            </a:pPr>
            <a:r>
              <a:rPr lang="it-IT" sz="2000" dirty="0"/>
              <a:t>&lt;entry </a:t>
            </a:r>
            <a:r>
              <a:rPr lang="it-IT" sz="2000" dirty="0" err="1"/>
              <a:t>xml:id</a:t>
            </a:r>
            <a:r>
              <a:rPr lang="it-IT" sz="2000" dirty="0"/>
              <a:t>="PUTAGIUM" </a:t>
            </a:r>
            <a:r>
              <a:rPr lang="it-IT" sz="2000" dirty="0" err="1"/>
              <a:t>rend</a:t>
            </a:r>
            <a:r>
              <a:rPr lang="it-IT" sz="2000" dirty="0"/>
              <a:t>="</a:t>
            </a:r>
            <a:r>
              <a:rPr lang="it-IT" sz="2000" dirty="0" err="1"/>
              <a:t>ducange</a:t>
            </a:r>
            <a:r>
              <a:rPr lang="it-IT" sz="2000" dirty="0"/>
              <a:t>"&gt;</a:t>
            </a:r>
          </a:p>
          <a:p>
            <a:pPr marL="0" indent="0">
              <a:buNone/>
            </a:pPr>
            <a:endParaRPr lang="it-IT" sz="2000" dirty="0"/>
          </a:p>
          <a:p>
            <a:pPr marL="0" indent="0">
              <a:buNone/>
            </a:pPr>
            <a:r>
              <a:rPr lang="it-IT" sz="2000" dirty="0"/>
              <a:t>Ma </a:t>
            </a:r>
            <a:r>
              <a:rPr lang="it-IT" sz="2000" i="1" dirty="0"/>
              <a:t>AND</a:t>
            </a:r>
          </a:p>
          <a:p>
            <a:pPr marL="0" indent="0">
              <a:buNone/>
            </a:pPr>
            <a:r>
              <a:rPr lang="it-IT" sz="2000" dirty="0"/>
              <a:t>&lt;entry </a:t>
            </a:r>
            <a:r>
              <a:rPr lang="it-IT" sz="2000" dirty="0" err="1"/>
              <a:t>type</a:t>
            </a:r>
            <a:r>
              <a:rPr lang="it-IT" sz="2000" dirty="0"/>
              <a:t>="</a:t>
            </a:r>
            <a:r>
              <a:rPr lang="it-IT" sz="2000" dirty="0" err="1"/>
              <a:t>main</a:t>
            </a:r>
            <a:r>
              <a:rPr lang="it-IT" sz="2000" dirty="0"/>
              <a:t>" </a:t>
            </a:r>
            <a:r>
              <a:rPr lang="it-IT" sz="2000" dirty="0" err="1"/>
              <a:t>key</a:t>
            </a:r>
            <a:r>
              <a:rPr lang="it-IT" sz="2000" dirty="0"/>
              <a:t>="</a:t>
            </a:r>
            <a:r>
              <a:rPr lang="it-IT" sz="2000" dirty="0" err="1"/>
              <a:t>janglure</a:t>
            </a:r>
            <a:r>
              <a:rPr lang="it-IT" sz="2000" dirty="0"/>
              <a:t>" id="AND-201-7A6EC4E5-B1205CE-838CC89F-2AA9BAA2” status="61" </a:t>
            </a:r>
            <a:r>
              <a:rPr lang="it-IT" sz="2000" dirty="0" err="1"/>
              <a:t>lead</a:t>
            </a:r>
            <a:r>
              <a:rPr lang="it-IT" sz="2000" dirty="0"/>
              <a:t>="</a:t>
            </a:r>
            <a:r>
              <a:rPr lang="it-IT" sz="2000" dirty="0" err="1"/>
              <a:t>gdw</a:t>
            </a:r>
            <a:r>
              <a:rPr lang="it-IT" sz="2000" dirty="0"/>
              <a:t>"&gt;</a:t>
            </a:r>
          </a:p>
          <a:p>
            <a:pPr marL="0" indent="0">
              <a:buNone/>
            </a:pPr>
            <a:endParaRPr lang="it-IT" sz="2000" dirty="0"/>
          </a:p>
          <a:p>
            <a:pPr marL="0" indent="0">
              <a:buNone/>
            </a:pPr>
            <a:endParaRPr lang="it-IT" sz="2000" dirty="0"/>
          </a:p>
        </p:txBody>
      </p:sp>
    </p:spTree>
    <p:extLst>
      <p:ext uri="{BB962C8B-B14F-4D97-AF65-F5344CB8AC3E}">
        <p14:creationId xmlns:p14="http://schemas.microsoft.com/office/powerpoint/2010/main" val="1517087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673100" y="408444"/>
            <a:ext cx="7810500" cy="5632311"/>
          </a:xfrm>
          <a:prstGeom prst="rect">
            <a:avLst/>
          </a:prstGeom>
        </p:spPr>
        <p:txBody>
          <a:bodyPr wrap="square">
            <a:spAutoFit/>
          </a:bodyPr>
          <a:lstStyle/>
          <a:p>
            <a:r>
              <a:rPr lang="it-IT" b="1" dirty="0"/>
              <a:t>&lt;</a:t>
            </a:r>
            <a:r>
              <a:rPr lang="it-IT" b="1" dirty="0" err="1"/>
              <a:t>form</a:t>
            </a:r>
            <a:r>
              <a:rPr lang="it-IT" b="1" dirty="0"/>
              <a:t>&gt; </a:t>
            </a:r>
            <a:r>
              <a:rPr lang="it-IT" dirty="0"/>
              <a:t>(</a:t>
            </a:r>
            <a:r>
              <a:rPr lang="it-IT" dirty="0" err="1"/>
              <a:t>form</a:t>
            </a:r>
            <a:r>
              <a:rPr lang="it-IT" dirty="0"/>
              <a:t> information </a:t>
            </a:r>
            <a:r>
              <a:rPr lang="it-IT" dirty="0" err="1"/>
              <a:t>group</a:t>
            </a:r>
            <a:r>
              <a:rPr lang="it-IT" dirty="0"/>
              <a:t>) </a:t>
            </a:r>
            <a:r>
              <a:rPr lang="it-IT" dirty="0" err="1"/>
              <a:t>groups</a:t>
            </a:r>
            <a:r>
              <a:rPr lang="it-IT" dirty="0"/>
              <a:t> </a:t>
            </a:r>
            <a:r>
              <a:rPr lang="it-IT" dirty="0" err="1"/>
              <a:t>all</a:t>
            </a:r>
            <a:r>
              <a:rPr lang="it-IT" dirty="0"/>
              <a:t> the information on the </a:t>
            </a:r>
            <a:r>
              <a:rPr lang="it-IT" dirty="0" err="1"/>
              <a:t>written</a:t>
            </a:r>
            <a:r>
              <a:rPr lang="it-IT" dirty="0"/>
              <a:t> and </a:t>
            </a:r>
            <a:r>
              <a:rPr lang="it-IT" dirty="0" err="1"/>
              <a:t>spoken</a:t>
            </a:r>
            <a:r>
              <a:rPr lang="it-IT" dirty="0"/>
              <a:t> </a:t>
            </a:r>
            <a:r>
              <a:rPr lang="it-IT" dirty="0" err="1"/>
              <a:t>forms</a:t>
            </a:r>
            <a:r>
              <a:rPr lang="it-IT" dirty="0"/>
              <a:t> of </a:t>
            </a:r>
            <a:r>
              <a:rPr lang="it-IT" dirty="0" err="1"/>
              <a:t>one</a:t>
            </a:r>
            <a:r>
              <a:rPr lang="it-IT" dirty="0"/>
              <a:t> </a:t>
            </a:r>
            <a:r>
              <a:rPr lang="it-IT" dirty="0" err="1"/>
              <a:t>headword</a:t>
            </a:r>
            <a:r>
              <a:rPr lang="it-IT" dirty="0"/>
              <a:t>. </a:t>
            </a:r>
          </a:p>
          <a:p>
            <a:endParaRPr lang="it-IT" dirty="0">
              <a:latin typeface="Helvetica" charset="0"/>
            </a:endParaRPr>
          </a:p>
          <a:p>
            <a:endParaRPr lang="it-IT" dirty="0">
              <a:latin typeface="Helvetica" charset="0"/>
            </a:endParaRPr>
          </a:p>
          <a:p>
            <a:r>
              <a:rPr lang="it-IT" dirty="0">
                <a:latin typeface="Helvetica" charset="0"/>
              </a:rPr>
              <a:t>Per l’attributo </a:t>
            </a:r>
            <a:r>
              <a:rPr lang="it-IT" dirty="0" err="1">
                <a:latin typeface="Helvetica" charset="0"/>
              </a:rPr>
              <a:t>type</a:t>
            </a:r>
            <a:r>
              <a:rPr lang="it-IT" dirty="0">
                <a:latin typeface="Helvetica" charset="0"/>
              </a:rPr>
              <a:t> relativo all’elemento &lt;</a:t>
            </a:r>
            <a:r>
              <a:rPr lang="it-IT" dirty="0" err="1">
                <a:latin typeface="Helvetica" charset="0"/>
              </a:rPr>
              <a:t>form</a:t>
            </a:r>
            <a:r>
              <a:rPr lang="it-IT" dirty="0">
                <a:latin typeface="Helvetica" charset="0"/>
              </a:rPr>
              <a:t>&gt;, la Text </a:t>
            </a:r>
            <a:r>
              <a:rPr lang="it-IT" dirty="0" err="1">
                <a:latin typeface="Helvetica" charset="0"/>
              </a:rPr>
              <a:t>Encoding</a:t>
            </a:r>
            <a:r>
              <a:rPr lang="it-IT" dirty="0">
                <a:latin typeface="Helvetica" charset="0"/>
              </a:rPr>
              <a:t> </a:t>
            </a:r>
            <a:r>
              <a:rPr lang="it-IT" dirty="0" err="1">
                <a:latin typeface="Helvetica" charset="0"/>
              </a:rPr>
              <a:t>Initiative</a:t>
            </a:r>
            <a:r>
              <a:rPr lang="it-IT" dirty="0">
                <a:latin typeface="Helvetica" charset="0"/>
              </a:rPr>
              <a:t> suggerisce i seguenti valori:</a:t>
            </a:r>
          </a:p>
          <a:p>
            <a:endParaRPr lang="it-IT" dirty="0">
              <a:latin typeface="Helvetica" charset="0"/>
            </a:endParaRPr>
          </a:p>
          <a:p>
            <a:r>
              <a:rPr lang="it-IT" dirty="0">
                <a:latin typeface="Helvetica" charset="0"/>
              </a:rPr>
              <a:t>• </a:t>
            </a:r>
            <a:r>
              <a:rPr lang="it-IT" dirty="0" err="1">
                <a:latin typeface="Helvetica" charset="0"/>
              </a:rPr>
              <a:t>simple</a:t>
            </a:r>
            <a:r>
              <a:rPr lang="it-IT" dirty="0">
                <a:latin typeface="Helvetica" charset="0"/>
              </a:rPr>
              <a:t> (single free </a:t>
            </a:r>
            <a:r>
              <a:rPr lang="it-IT" dirty="0" err="1">
                <a:latin typeface="Helvetica" charset="0"/>
              </a:rPr>
              <a:t>lexical</a:t>
            </a:r>
            <a:r>
              <a:rPr lang="it-IT" dirty="0">
                <a:latin typeface="Helvetica" charset="0"/>
              </a:rPr>
              <a:t> item).</a:t>
            </a:r>
          </a:p>
          <a:p>
            <a:r>
              <a:rPr lang="it-IT" dirty="0">
                <a:latin typeface="Helvetica" charset="0"/>
              </a:rPr>
              <a:t>• lemma (the </a:t>
            </a:r>
            <a:r>
              <a:rPr lang="it-IT" dirty="0" err="1">
                <a:latin typeface="Helvetica" charset="0"/>
              </a:rPr>
              <a:t>headword</a:t>
            </a:r>
            <a:r>
              <a:rPr lang="it-IT" dirty="0">
                <a:latin typeface="Helvetica" charset="0"/>
              </a:rPr>
              <a:t> </a:t>
            </a:r>
            <a:r>
              <a:rPr lang="it-IT" dirty="0" err="1">
                <a:latin typeface="Helvetica" charset="0"/>
              </a:rPr>
              <a:t>itself</a:t>
            </a:r>
            <a:r>
              <a:rPr lang="it-IT" dirty="0">
                <a:latin typeface="Helvetica" charset="0"/>
              </a:rPr>
              <a:t>).</a:t>
            </a:r>
          </a:p>
          <a:p>
            <a:r>
              <a:rPr lang="it-IT" dirty="0">
                <a:latin typeface="Helvetica" charset="0"/>
              </a:rPr>
              <a:t>• </a:t>
            </a:r>
            <a:r>
              <a:rPr lang="it-IT" dirty="0" err="1">
                <a:latin typeface="Helvetica" charset="0"/>
              </a:rPr>
              <a:t>variant</a:t>
            </a:r>
            <a:r>
              <a:rPr lang="it-IT" dirty="0">
                <a:latin typeface="Helvetica" charset="0"/>
              </a:rPr>
              <a:t> (a </a:t>
            </a:r>
            <a:r>
              <a:rPr lang="it-IT" dirty="0" err="1">
                <a:latin typeface="Helvetica" charset="0"/>
              </a:rPr>
              <a:t>variant</a:t>
            </a:r>
            <a:r>
              <a:rPr lang="it-IT" dirty="0">
                <a:latin typeface="Helvetica" charset="0"/>
              </a:rPr>
              <a:t> </a:t>
            </a:r>
            <a:r>
              <a:rPr lang="it-IT" dirty="0" err="1">
                <a:latin typeface="Helvetica" charset="0"/>
              </a:rPr>
              <a:t>form</a:t>
            </a:r>
            <a:r>
              <a:rPr lang="it-IT" dirty="0">
                <a:latin typeface="Helvetica" charset="0"/>
              </a:rPr>
              <a:t>).</a:t>
            </a:r>
          </a:p>
          <a:p>
            <a:r>
              <a:rPr lang="it-IT" dirty="0">
                <a:latin typeface="Helvetica" charset="0"/>
              </a:rPr>
              <a:t>• compound (word </a:t>
            </a:r>
            <a:r>
              <a:rPr lang="it-IT" dirty="0" err="1">
                <a:latin typeface="Helvetica" charset="0"/>
              </a:rPr>
              <a:t>formed</a:t>
            </a:r>
            <a:r>
              <a:rPr lang="it-IT" dirty="0">
                <a:latin typeface="Helvetica" charset="0"/>
              </a:rPr>
              <a:t> from </a:t>
            </a:r>
            <a:r>
              <a:rPr lang="it-IT" dirty="0" err="1">
                <a:latin typeface="Helvetica" charset="0"/>
              </a:rPr>
              <a:t>simple</a:t>
            </a:r>
            <a:r>
              <a:rPr lang="it-IT" dirty="0">
                <a:latin typeface="Helvetica" charset="0"/>
              </a:rPr>
              <a:t> </a:t>
            </a:r>
            <a:r>
              <a:rPr lang="it-IT" dirty="0" err="1">
                <a:latin typeface="Helvetica" charset="0"/>
              </a:rPr>
              <a:t>lexical</a:t>
            </a:r>
            <a:r>
              <a:rPr lang="it-IT" dirty="0">
                <a:latin typeface="Helvetica" charset="0"/>
              </a:rPr>
              <a:t> </a:t>
            </a:r>
            <a:r>
              <a:rPr lang="it-IT" dirty="0" err="1">
                <a:latin typeface="Helvetica" charset="0"/>
              </a:rPr>
              <a:t>items</a:t>
            </a:r>
            <a:r>
              <a:rPr lang="it-IT" dirty="0">
                <a:latin typeface="Helvetica" charset="0"/>
              </a:rPr>
              <a:t>).</a:t>
            </a:r>
          </a:p>
          <a:p>
            <a:r>
              <a:rPr lang="it-IT" dirty="0">
                <a:latin typeface="Helvetica" charset="0"/>
              </a:rPr>
              <a:t>• derivative (word </a:t>
            </a:r>
            <a:r>
              <a:rPr lang="it-IT" dirty="0" err="1">
                <a:latin typeface="Helvetica" charset="0"/>
              </a:rPr>
              <a:t>derived</a:t>
            </a:r>
            <a:r>
              <a:rPr lang="it-IT" dirty="0">
                <a:latin typeface="Helvetica" charset="0"/>
              </a:rPr>
              <a:t> from </a:t>
            </a:r>
            <a:r>
              <a:rPr lang="it-IT" dirty="0" err="1">
                <a:latin typeface="Helvetica" charset="0"/>
              </a:rPr>
              <a:t>headword</a:t>
            </a:r>
            <a:r>
              <a:rPr lang="it-IT" dirty="0">
                <a:latin typeface="Helvetica" charset="0"/>
              </a:rPr>
              <a:t>).</a:t>
            </a:r>
          </a:p>
          <a:p>
            <a:r>
              <a:rPr lang="it-IT" dirty="0">
                <a:latin typeface="Helvetica" charset="0"/>
              </a:rPr>
              <a:t>• </a:t>
            </a:r>
            <a:r>
              <a:rPr lang="it-IT" dirty="0" err="1">
                <a:latin typeface="Helvetica" charset="0"/>
              </a:rPr>
              <a:t>inflected</a:t>
            </a:r>
            <a:r>
              <a:rPr lang="it-IT" dirty="0">
                <a:latin typeface="Helvetica" charset="0"/>
              </a:rPr>
              <a:t> (word in </a:t>
            </a:r>
            <a:r>
              <a:rPr lang="it-IT" dirty="0" err="1">
                <a:latin typeface="Helvetica" charset="0"/>
              </a:rPr>
              <a:t>other</a:t>
            </a:r>
            <a:r>
              <a:rPr lang="it-IT" dirty="0">
                <a:latin typeface="Helvetica" charset="0"/>
              </a:rPr>
              <a:t> </a:t>
            </a:r>
            <a:r>
              <a:rPr lang="it-IT" dirty="0" err="1">
                <a:latin typeface="Helvetica" charset="0"/>
              </a:rPr>
              <a:t>than</a:t>
            </a:r>
            <a:r>
              <a:rPr lang="it-IT" dirty="0">
                <a:latin typeface="Helvetica" charset="0"/>
              </a:rPr>
              <a:t> </a:t>
            </a:r>
            <a:r>
              <a:rPr lang="it-IT" dirty="0" err="1">
                <a:latin typeface="Helvetica" charset="0"/>
              </a:rPr>
              <a:t>usual</a:t>
            </a:r>
            <a:r>
              <a:rPr lang="it-IT" dirty="0">
                <a:latin typeface="Helvetica" charset="0"/>
              </a:rPr>
              <a:t> </a:t>
            </a:r>
            <a:r>
              <a:rPr lang="it-IT" dirty="0" err="1">
                <a:latin typeface="Helvetica" charset="0"/>
              </a:rPr>
              <a:t>dictionary</a:t>
            </a:r>
            <a:r>
              <a:rPr lang="it-IT" dirty="0">
                <a:latin typeface="Helvetica" charset="0"/>
              </a:rPr>
              <a:t> </a:t>
            </a:r>
            <a:r>
              <a:rPr lang="it-IT" dirty="0" err="1">
                <a:latin typeface="Helvetica" charset="0"/>
              </a:rPr>
              <a:t>form</a:t>
            </a:r>
            <a:r>
              <a:rPr lang="it-IT" dirty="0">
                <a:latin typeface="Helvetica" charset="0"/>
              </a:rPr>
              <a:t>).</a:t>
            </a:r>
          </a:p>
          <a:p>
            <a:r>
              <a:rPr lang="it-IT" dirty="0">
                <a:latin typeface="Helvetica" charset="0"/>
              </a:rPr>
              <a:t>• </a:t>
            </a:r>
            <a:r>
              <a:rPr lang="it-IT" dirty="0" err="1">
                <a:latin typeface="Helvetica" charset="0"/>
              </a:rPr>
              <a:t>phrase</a:t>
            </a:r>
            <a:r>
              <a:rPr lang="it-IT" dirty="0">
                <a:latin typeface="Helvetica" charset="0"/>
              </a:rPr>
              <a:t> (multiple-word </a:t>
            </a:r>
            <a:r>
              <a:rPr lang="it-IT" dirty="0" err="1">
                <a:latin typeface="Helvetica" charset="0"/>
              </a:rPr>
              <a:t>lexical</a:t>
            </a:r>
            <a:r>
              <a:rPr lang="it-IT" dirty="0">
                <a:latin typeface="Helvetica" charset="0"/>
              </a:rPr>
              <a:t> item).</a:t>
            </a:r>
          </a:p>
          <a:p>
            <a:r>
              <a:rPr lang="it-IT" dirty="0">
                <a:latin typeface="Helvetica" charset="0"/>
              </a:rPr>
              <a:t>La forma a lemma avrà la seguente marcatura:</a:t>
            </a:r>
          </a:p>
          <a:p>
            <a:endParaRPr lang="it-IT" dirty="0">
              <a:latin typeface="Helvetica" charset="0"/>
            </a:endParaRPr>
          </a:p>
          <a:p>
            <a:endParaRPr lang="it-IT" dirty="0">
              <a:latin typeface="Helvetica" charset="0"/>
            </a:endParaRPr>
          </a:p>
          <a:p>
            <a:r>
              <a:rPr lang="it-IT" dirty="0">
                <a:latin typeface="Courier" charset="0"/>
              </a:rPr>
              <a:t>&lt;</a:t>
            </a:r>
            <a:r>
              <a:rPr lang="it-IT" dirty="0" err="1">
                <a:latin typeface="Courier" charset="0"/>
              </a:rPr>
              <a:t>form</a:t>
            </a:r>
            <a:r>
              <a:rPr lang="it-IT" dirty="0">
                <a:latin typeface="Courier" charset="0"/>
              </a:rPr>
              <a:t> </a:t>
            </a:r>
            <a:r>
              <a:rPr lang="it-IT" dirty="0" err="1">
                <a:latin typeface="Courier" charset="0"/>
              </a:rPr>
              <a:t>xml:id</a:t>
            </a:r>
            <a:r>
              <a:rPr lang="it-IT" dirty="0">
                <a:latin typeface="Courier" charset="0"/>
              </a:rPr>
              <a:t>= "335.0.1.1" </a:t>
            </a:r>
            <a:r>
              <a:rPr lang="it-IT" dirty="0" err="1">
                <a:latin typeface="Courier" charset="0"/>
              </a:rPr>
              <a:t>type</a:t>
            </a:r>
            <a:r>
              <a:rPr lang="it-IT" dirty="0">
                <a:latin typeface="Courier" charset="0"/>
              </a:rPr>
              <a:t>= "lemma"&gt;</a:t>
            </a:r>
          </a:p>
          <a:p>
            <a:r>
              <a:rPr lang="it-IT" dirty="0">
                <a:latin typeface="Courier" charset="0"/>
              </a:rPr>
              <a:t>	&lt;</a:t>
            </a:r>
            <a:r>
              <a:rPr lang="it-IT" dirty="0" err="1">
                <a:latin typeface="Courier" charset="0"/>
              </a:rPr>
              <a:t>orth</a:t>
            </a:r>
            <a:r>
              <a:rPr lang="it-IT" dirty="0">
                <a:latin typeface="Courier" charset="0"/>
              </a:rPr>
              <a:t>&gt;</a:t>
            </a:r>
            <a:r>
              <a:rPr lang="it-IT" dirty="0" err="1">
                <a:latin typeface="Courier" charset="0"/>
              </a:rPr>
              <a:t>acquistari</a:t>
            </a:r>
            <a:r>
              <a:rPr lang="it-IT" dirty="0">
                <a:latin typeface="Courier" charset="0"/>
              </a:rPr>
              <a:t>&lt;/</a:t>
            </a:r>
            <a:r>
              <a:rPr lang="it-IT" dirty="0" err="1">
                <a:latin typeface="Courier" charset="0"/>
              </a:rPr>
              <a:t>orth</a:t>
            </a:r>
            <a:r>
              <a:rPr lang="it-IT" dirty="0">
                <a:latin typeface="Courier" charset="0"/>
              </a:rPr>
              <a:t>&gt;</a:t>
            </a:r>
          </a:p>
          <a:p>
            <a:r>
              <a:rPr lang="it-IT" dirty="0">
                <a:latin typeface="Courier" charset="0"/>
              </a:rPr>
              <a:t>&lt;/</a:t>
            </a:r>
            <a:r>
              <a:rPr lang="it-IT" dirty="0" err="1">
                <a:latin typeface="Courier" charset="0"/>
              </a:rPr>
              <a:t>form</a:t>
            </a:r>
            <a:r>
              <a:rPr lang="it-IT" dirty="0">
                <a:latin typeface="Courier" charset="0"/>
              </a:rPr>
              <a:t>&gt;</a:t>
            </a:r>
            <a:endParaRPr lang="it-IT" dirty="0">
              <a:effectLst/>
              <a:latin typeface="Courier" charset="0"/>
            </a:endParaRPr>
          </a:p>
        </p:txBody>
      </p:sp>
    </p:spTree>
    <p:extLst>
      <p:ext uri="{BB962C8B-B14F-4D97-AF65-F5344CB8AC3E}">
        <p14:creationId xmlns:p14="http://schemas.microsoft.com/office/powerpoint/2010/main" val="16404259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952500" y="626626"/>
            <a:ext cx="6769100" cy="5570756"/>
          </a:xfrm>
          <a:prstGeom prst="rect">
            <a:avLst/>
          </a:prstGeom>
        </p:spPr>
        <p:txBody>
          <a:bodyPr wrap="square">
            <a:spAutoFit/>
          </a:bodyPr>
          <a:lstStyle/>
          <a:p>
            <a:pPr marL="342900" indent="-342900" algn="just">
              <a:lnSpc>
                <a:spcPct val="150000"/>
              </a:lnSpc>
              <a:spcBef>
                <a:spcPts val="600"/>
              </a:spcBef>
              <a:buFont typeface="Times New Roman" charset="0"/>
              <a:buChar char="-"/>
            </a:pPr>
            <a:r>
              <a:rPr lang="it-IT" spc="40" dirty="0">
                <a:latin typeface="Times New Roman" charset="0"/>
                <a:ea typeface="ＭＳ 明朝" charset="-128"/>
                <a:cs typeface="Times New Roman" charset="0"/>
              </a:rPr>
              <a:t>Le «corrispondenze “paretimologiche”, o, per meglio dire, semantiche, latine e greche, che hanno la funzione, come gli esempi, di limitare e scandire i campi semantici» (Sessa 1982: 271), sono marcate con il</a:t>
            </a:r>
            <a:r>
              <a:rPr lang="it-IT" i="1" spc="40" dirty="0">
                <a:latin typeface="Times New Roman" charset="0"/>
                <a:ea typeface="ＭＳ 明朝" charset="-128"/>
                <a:cs typeface="Times New Roman" charset="0"/>
              </a:rPr>
              <a:t> </a:t>
            </a:r>
            <a:r>
              <a:rPr lang="it-IT" i="1" spc="40" dirty="0" err="1">
                <a:latin typeface="Times New Roman" charset="0"/>
                <a:ea typeface="ＭＳ 明朝" charset="-128"/>
                <a:cs typeface="Times New Roman" charset="0"/>
              </a:rPr>
              <a:t>tag</a:t>
            </a:r>
            <a:r>
              <a:rPr lang="it-IT" i="1" spc="40" dirty="0">
                <a:latin typeface="Times New Roman" charset="0"/>
                <a:ea typeface="ＭＳ 明朝" charset="-128"/>
                <a:cs typeface="Times New Roman" charset="0"/>
              </a:rPr>
              <a:t> </a:t>
            </a:r>
            <a:r>
              <a:rPr lang="it-IT" i="1" spc="40" dirty="0" err="1">
                <a:latin typeface="Times New Roman" charset="0"/>
                <a:ea typeface="ＭＳ 明朝" charset="-128"/>
                <a:cs typeface="Times New Roman" charset="0"/>
              </a:rPr>
              <a:t>foreign</a:t>
            </a:r>
            <a:r>
              <a:rPr lang="it-IT" spc="40" dirty="0">
                <a:latin typeface="Times New Roman" charset="0"/>
                <a:ea typeface="ＭＳ 明朝" charset="-128"/>
                <a:cs typeface="Times New Roman" charset="0"/>
              </a:rPr>
              <a:t> e i relativi valori dell’attributo “</a:t>
            </a:r>
            <a:r>
              <a:rPr lang="it-IT" spc="40" dirty="0" err="1">
                <a:latin typeface="Times New Roman" charset="0"/>
                <a:ea typeface="ＭＳ 明朝" charset="-128"/>
                <a:cs typeface="Times New Roman" charset="0"/>
              </a:rPr>
              <a:t>lang</a:t>
            </a:r>
            <a:r>
              <a:rPr lang="it-IT" spc="40" dirty="0">
                <a:latin typeface="Times New Roman" charset="0"/>
                <a:ea typeface="ＭＳ 明朝" charset="-128"/>
                <a:cs typeface="Times New Roman" charset="0"/>
              </a:rPr>
              <a:t>”.</a:t>
            </a:r>
          </a:p>
          <a:p>
            <a:pPr marL="342900" lvl="0" indent="-342900" algn="just">
              <a:lnSpc>
                <a:spcPct val="150000"/>
              </a:lnSpc>
              <a:spcBef>
                <a:spcPts val="600"/>
              </a:spcBef>
              <a:spcAft>
                <a:spcPts val="0"/>
              </a:spcAft>
              <a:buFont typeface="Times New Roman" charset="0"/>
              <a:buChar char="-"/>
            </a:pPr>
            <a:endParaRPr lang="it-IT" spc="40" dirty="0">
              <a:latin typeface="Times New Roman" charset="0"/>
              <a:ea typeface="ＭＳ 明朝" charset="-128"/>
              <a:cs typeface="Times New Roman" charset="0"/>
            </a:endParaRPr>
          </a:p>
          <a:p>
            <a:pPr marL="342900" lvl="0" indent="-342900" algn="just">
              <a:lnSpc>
                <a:spcPct val="150000"/>
              </a:lnSpc>
              <a:spcAft>
                <a:spcPts val="0"/>
              </a:spcAft>
              <a:buFont typeface="Times New Roman" charset="0"/>
              <a:buChar char="-"/>
            </a:pPr>
            <a:r>
              <a:rPr lang="it-IT" spc="40" dirty="0">
                <a:latin typeface="Times New Roman" charset="0"/>
                <a:ea typeface="ＭＳ 明朝" charset="-128"/>
                <a:cs typeface="Times New Roman" charset="0"/>
              </a:rPr>
              <a:t>L’imprecisione nelle citazioni, endemica nella lessicografia storica, viene risolta scomponendo i riferimenti in due parti: una parte fissa, con indicazione dell’autore e dell’opera e una parte variabile, per indicare il punto dell’opera citato. La marcatura della parte fissa ha lo scopo di uniformare e di mettere agevolmente in corrispondenza univoca tutte le citazioni a una data opera.</a:t>
            </a:r>
          </a:p>
        </p:txBody>
      </p:sp>
    </p:spTree>
    <p:extLst>
      <p:ext uri="{BB962C8B-B14F-4D97-AF65-F5344CB8AC3E}">
        <p14:creationId xmlns:p14="http://schemas.microsoft.com/office/powerpoint/2010/main" val="827207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431800" y="3479800"/>
            <a:ext cx="8229600" cy="1320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p:cNvSpPr txBox="1"/>
          <p:nvPr/>
        </p:nvSpPr>
        <p:spPr>
          <a:xfrm>
            <a:off x="590550" y="1603378"/>
            <a:ext cx="7924800" cy="5078313"/>
          </a:xfrm>
          <a:prstGeom prst="rect">
            <a:avLst/>
          </a:prstGeom>
          <a:noFill/>
        </p:spPr>
        <p:txBody>
          <a:bodyPr wrap="square" rtlCol="0">
            <a:spAutoFit/>
          </a:bodyPr>
          <a:lstStyle/>
          <a:p>
            <a:pPr algn="just"/>
            <a:r>
              <a:rPr lang="it-IT" dirty="0" err="1"/>
              <a:t>Achieving</a:t>
            </a:r>
            <a:r>
              <a:rPr lang="it-IT" dirty="0"/>
              <a:t> </a:t>
            </a:r>
            <a:r>
              <a:rPr lang="it-IT" dirty="0" err="1"/>
              <a:t>consistent</a:t>
            </a:r>
            <a:r>
              <a:rPr lang="it-IT" dirty="0"/>
              <a:t> </a:t>
            </a:r>
            <a:r>
              <a:rPr lang="it-IT" dirty="0" err="1"/>
              <a:t>encoding</a:t>
            </a:r>
            <a:r>
              <a:rPr lang="it-IT" dirty="0"/>
              <a:t> </a:t>
            </a:r>
            <a:r>
              <a:rPr lang="it-IT" dirty="0" err="1"/>
              <a:t>within</a:t>
            </a:r>
            <a:r>
              <a:rPr lang="it-IT" dirty="0"/>
              <a:t> a </a:t>
            </a:r>
            <a:r>
              <a:rPr lang="it-IT" dirty="0" err="1"/>
              <a:t>given</a:t>
            </a:r>
            <a:r>
              <a:rPr lang="it-IT" dirty="0"/>
              <a:t> community of </a:t>
            </a:r>
            <a:r>
              <a:rPr lang="it-IT" dirty="0" err="1"/>
              <a:t>practice</a:t>
            </a:r>
            <a:r>
              <a:rPr lang="it-IT" dirty="0"/>
              <a:t> </a:t>
            </a:r>
            <a:r>
              <a:rPr lang="it-IT" dirty="0" err="1"/>
              <a:t>has</a:t>
            </a:r>
            <a:r>
              <a:rPr lang="it-IT" dirty="0"/>
              <a:t> </a:t>
            </a:r>
            <a:r>
              <a:rPr lang="it-IT" dirty="0" err="1"/>
              <a:t>been</a:t>
            </a:r>
            <a:r>
              <a:rPr lang="it-IT" dirty="0"/>
              <a:t> a </a:t>
            </a:r>
            <a:r>
              <a:rPr lang="it-IT" dirty="0" err="1"/>
              <a:t>recurrent</a:t>
            </a:r>
            <a:r>
              <a:rPr lang="it-IT" dirty="0"/>
              <a:t> </a:t>
            </a:r>
            <a:r>
              <a:rPr lang="it-IT" dirty="0" err="1"/>
              <a:t>issue</a:t>
            </a:r>
            <a:r>
              <a:rPr lang="it-IT" dirty="0"/>
              <a:t> for the TEI </a:t>
            </a:r>
            <a:r>
              <a:rPr lang="it-IT" dirty="0" err="1"/>
              <a:t>Guidelines</a:t>
            </a:r>
            <a:r>
              <a:rPr lang="it-IT" dirty="0"/>
              <a:t>. The </a:t>
            </a:r>
            <a:r>
              <a:rPr lang="it-IT" dirty="0" err="1"/>
              <a:t>topic</a:t>
            </a:r>
            <a:r>
              <a:rPr lang="it-IT" dirty="0"/>
              <a:t> </a:t>
            </a:r>
            <a:r>
              <a:rPr lang="it-IT" dirty="0" err="1"/>
              <a:t>is</a:t>
            </a:r>
            <a:r>
              <a:rPr lang="it-IT" dirty="0"/>
              <a:t> of </a:t>
            </a:r>
            <a:r>
              <a:rPr lang="it-IT" dirty="0" err="1"/>
              <a:t>particular</a:t>
            </a:r>
            <a:r>
              <a:rPr lang="it-IT" dirty="0"/>
              <a:t> </a:t>
            </a:r>
            <a:r>
              <a:rPr lang="it-IT" dirty="0" err="1"/>
              <a:t>importance</a:t>
            </a:r>
            <a:r>
              <a:rPr lang="it-IT" dirty="0"/>
              <a:t> for </a:t>
            </a:r>
            <a:r>
              <a:rPr lang="it-IT" dirty="0" err="1"/>
              <a:t>lexical</a:t>
            </a:r>
            <a:r>
              <a:rPr lang="it-IT" dirty="0"/>
              <a:t> data </a:t>
            </a:r>
            <a:r>
              <a:rPr lang="it-IT" dirty="0" err="1"/>
              <a:t>if</a:t>
            </a:r>
            <a:r>
              <a:rPr lang="it-IT" dirty="0"/>
              <a:t> </a:t>
            </a:r>
            <a:r>
              <a:rPr lang="it-IT" dirty="0" err="1"/>
              <a:t>we</a:t>
            </a:r>
            <a:r>
              <a:rPr lang="it-IT" dirty="0"/>
              <a:t> </a:t>
            </a:r>
            <a:r>
              <a:rPr lang="it-IT" dirty="0" err="1"/>
              <a:t>think</a:t>
            </a:r>
            <a:r>
              <a:rPr lang="it-IT" dirty="0"/>
              <a:t> of the </a:t>
            </a:r>
            <a:r>
              <a:rPr lang="it-IT" dirty="0" err="1"/>
              <a:t>potential</a:t>
            </a:r>
            <a:r>
              <a:rPr lang="it-IT" dirty="0"/>
              <a:t> </a:t>
            </a:r>
            <a:r>
              <a:rPr lang="it-IT" dirty="0" err="1"/>
              <a:t>wealth</a:t>
            </a:r>
            <a:r>
              <a:rPr lang="it-IT" dirty="0"/>
              <a:t> of </a:t>
            </a:r>
            <a:r>
              <a:rPr lang="it-IT" dirty="0" err="1"/>
              <a:t>content</a:t>
            </a:r>
            <a:r>
              <a:rPr lang="it-IT" dirty="0"/>
              <a:t> </a:t>
            </a:r>
            <a:r>
              <a:rPr lang="it-IT" dirty="0" err="1"/>
              <a:t>we</a:t>
            </a:r>
            <a:r>
              <a:rPr lang="it-IT" dirty="0"/>
              <a:t> </a:t>
            </a:r>
            <a:r>
              <a:rPr lang="it-IT" dirty="0" err="1"/>
              <a:t>could</a:t>
            </a:r>
            <a:r>
              <a:rPr lang="it-IT" dirty="0"/>
              <a:t> gain from </a:t>
            </a:r>
            <a:r>
              <a:rPr lang="it-IT" dirty="0" err="1"/>
              <a:t>pooling</a:t>
            </a:r>
            <a:r>
              <a:rPr lang="it-IT" dirty="0"/>
              <a:t> </a:t>
            </a:r>
            <a:r>
              <a:rPr lang="it-IT" dirty="0" err="1"/>
              <a:t>together</a:t>
            </a:r>
            <a:r>
              <a:rPr lang="it-IT" dirty="0"/>
              <a:t> the information </a:t>
            </a:r>
            <a:r>
              <a:rPr lang="it-IT" dirty="0" err="1"/>
              <a:t>available</a:t>
            </a:r>
            <a:r>
              <a:rPr lang="it-IT" dirty="0"/>
              <a:t> in the </a:t>
            </a:r>
            <a:r>
              <a:rPr lang="it-IT" dirty="0" err="1"/>
              <a:t>variety</a:t>
            </a:r>
            <a:r>
              <a:rPr lang="it-IT" dirty="0"/>
              <a:t> of </a:t>
            </a:r>
            <a:r>
              <a:rPr lang="it-IT" dirty="0" err="1"/>
              <a:t>highly</a:t>
            </a:r>
            <a:r>
              <a:rPr lang="it-IT" dirty="0"/>
              <a:t> </a:t>
            </a:r>
            <a:r>
              <a:rPr lang="it-IT" dirty="0" err="1"/>
              <a:t>structured</a:t>
            </a:r>
            <a:r>
              <a:rPr lang="it-IT" dirty="0"/>
              <a:t>, </a:t>
            </a:r>
            <a:r>
              <a:rPr lang="it-IT" dirty="0" err="1"/>
              <a:t>historical</a:t>
            </a:r>
            <a:r>
              <a:rPr lang="it-IT" dirty="0"/>
              <a:t> and </a:t>
            </a:r>
            <a:r>
              <a:rPr lang="it-IT" dirty="0" err="1"/>
              <a:t>contemporary</a:t>
            </a:r>
            <a:r>
              <a:rPr lang="it-IT" dirty="0"/>
              <a:t> </a:t>
            </a:r>
            <a:r>
              <a:rPr lang="it-IT" dirty="0" err="1"/>
              <a:t>lexical</a:t>
            </a:r>
            <a:r>
              <a:rPr lang="it-IT" dirty="0"/>
              <a:t> </a:t>
            </a:r>
            <a:r>
              <a:rPr lang="it-IT" dirty="0" err="1"/>
              <a:t>resources</a:t>
            </a:r>
            <a:r>
              <a:rPr lang="it-IT" dirty="0"/>
              <a:t>. </a:t>
            </a:r>
          </a:p>
          <a:p>
            <a:pPr algn="just"/>
            <a:endParaRPr lang="it-IT" dirty="0"/>
          </a:p>
          <a:p>
            <a:pPr algn="just"/>
            <a:r>
              <a:rPr lang="it-IT" dirty="0" err="1"/>
              <a:t>Still</a:t>
            </a:r>
            <a:r>
              <a:rPr lang="it-IT" dirty="0"/>
              <a:t>, the </a:t>
            </a:r>
            <a:r>
              <a:rPr lang="it-IT" dirty="0" err="1"/>
              <a:t>encoding</a:t>
            </a:r>
            <a:r>
              <a:rPr lang="it-IT" dirty="0"/>
              <a:t> </a:t>
            </a:r>
            <a:r>
              <a:rPr lang="it-IT" dirty="0" err="1"/>
              <a:t>possibilities</a:t>
            </a:r>
            <a:r>
              <a:rPr lang="it-IT" dirty="0"/>
              <a:t> </a:t>
            </a:r>
            <a:r>
              <a:rPr lang="it-IT" dirty="0" err="1"/>
              <a:t>offered</a:t>
            </a:r>
            <a:r>
              <a:rPr lang="it-IT" dirty="0"/>
              <a:t> by the </a:t>
            </a:r>
            <a:r>
              <a:rPr lang="it-IT" dirty="0" err="1"/>
              <a:t>Dictionaries</a:t>
            </a:r>
            <a:r>
              <a:rPr lang="it-IT" dirty="0"/>
              <a:t> </a:t>
            </a:r>
            <a:r>
              <a:rPr lang="it-IT" dirty="0" err="1"/>
              <a:t>Chapter</a:t>
            </a:r>
            <a:r>
              <a:rPr lang="it-IT" dirty="0"/>
              <a:t> in the </a:t>
            </a:r>
            <a:r>
              <a:rPr lang="it-IT" dirty="0" err="1"/>
              <a:t>Guidelines</a:t>
            </a:r>
            <a:r>
              <a:rPr lang="it-IT" dirty="0"/>
              <a:t> are </a:t>
            </a:r>
            <a:r>
              <a:rPr lang="it-IT" dirty="0" err="1"/>
              <a:t>too</a:t>
            </a:r>
            <a:r>
              <a:rPr lang="it-IT" dirty="0"/>
              <a:t> </a:t>
            </a:r>
            <a:r>
              <a:rPr lang="it-IT" dirty="0" err="1"/>
              <a:t>numerous</a:t>
            </a:r>
            <a:r>
              <a:rPr lang="it-IT" dirty="0"/>
              <a:t> and </a:t>
            </a:r>
            <a:r>
              <a:rPr lang="it-IT" dirty="0" err="1"/>
              <a:t>too</a:t>
            </a:r>
            <a:r>
              <a:rPr lang="it-IT" dirty="0"/>
              <a:t> </a:t>
            </a:r>
            <a:r>
              <a:rPr lang="it-IT" dirty="0" err="1"/>
              <a:t>flexible</a:t>
            </a:r>
            <a:r>
              <a:rPr lang="it-IT" dirty="0"/>
              <a:t> to </a:t>
            </a:r>
            <a:r>
              <a:rPr lang="it-IT" dirty="0" err="1"/>
              <a:t>guarantee</a:t>
            </a:r>
            <a:r>
              <a:rPr lang="it-IT" dirty="0"/>
              <a:t> </a:t>
            </a:r>
            <a:r>
              <a:rPr lang="it-IT" dirty="0" err="1"/>
              <a:t>sufficient</a:t>
            </a:r>
            <a:r>
              <a:rPr lang="it-IT" dirty="0"/>
              <a:t> </a:t>
            </a:r>
            <a:r>
              <a:rPr lang="it-IT" dirty="0" err="1"/>
              <a:t>interoperability</a:t>
            </a:r>
            <a:r>
              <a:rPr lang="it-IT" dirty="0"/>
              <a:t> and a </a:t>
            </a:r>
            <a:r>
              <a:rPr lang="it-IT" dirty="0" err="1"/>
              <a:t>coherent</a:t>
            </a:r>
            <a:r>
              <a:rPr lang="it-IT" dirty="0"/>
              <a:t> model for </a:t>
            </a:r>
            <a:r>
              <a:rPr lang="it-IT" dirty="0" err="1"/>
              <a:t>searching</a:t>
            </a:r>
            <a:r>
              <a:rPr lang="it-IT" dirty="0"/>
              <a:t>, </a:t>
            </a:r>
            <a:r>
              <a:rPr lang="it-IT" dirty="0" err="1"/>
              <a:t>visualising</a:t>
            </a:r>
            <a:r>
              <a:rPr lang="it-IT" dirty="0"/>
              <a:t> or </a:t>
            </a:r>
            <a:r>
              <a:rPr lang="it-IT" dirty="0" err="1"/>
              <a:t>enriching</a:t>
            </a:r>
            <a:r>
              <a:rPr lang="it-IT" dirty="0"/>
              <a:t> multiple </a:t>
            </a:r>
            <a:r>
              <a:rPr lang="it-IT" dirty="0" err="1"/>
              <a:t>lexical</a:t>
            </a:r>
            <a:r>
              <a:rPr lang="it-IT" dirty="0"/>
              <a:t> </a:t>
            </a:r>
            <a:r>
              <a:rPr lang="it-IT" dirty="0" err="1"/>
              <a:t>resources</a:t>
            </a:r>
            <a:r>
              <a:rPr lang="it-IT" dirty="0"/>
              <a:t>.</a:t>
            </a:r>
          </a:p>
          <a:p>
            <a:pPr algn="just"/>
            <a:endParaRPr lang="it-IT" dirty="0"/>
          </a:p>
          <a:p>
            <a:pPr algn="just"/>
            <a:r>
              <a:rPr lang="it-IT" dirty="0"/>
              <a:t>TEI Lex-0 </a:t>
            </a:r>
            <a:r>
              <a:rPr lang="it-IT" dirty="0" err="1"/>
              <a:t>aims</a:t>
            </a:r>
            <a:r>
              <a:rPr lang="it-IT" dirty="0"/>
              <a:t> </a:t>
            </a:r>
            <a:r>
              <a:rPr lang="it-IT" dirty="0" err="1"/>
              <a:t>at</a:t>
            </a:r>
            <a:r>
              <a:rPr lang="it-IT" dirty="0"/>
              <a:t> </a:t>
            </a:r>
            <a:r>
              <a:rPr lang="it-IT" dirty="0" err="1"/>
              <a:t>establishing</a:t>
            </a:r>
            <a:r>
              <a:rPr lang="it-IT" dirty="0"/>
              <a:t> a baseline </a:t>
            </a:r>
            <a:r>
              <a:rPr lang="it-IT" dirty="0" err="1"/>
              <a:t>encoding</a:t>
            </a:r>
            <a:r>
              <a:rPr lang="it-IT" dirty="0"/>
              <a:t> and a target format to facilitate the </a:t>
            </a:r>
            <a:r>
              <a:rPr lang="it-IT" dirty="0" err="1"/>
              <a:t>interoperability</a:t>
            </a:r>
            <a:r>
              <a:rPr lang="it-IT" dirty="0"/>
              <a:t> of </a:t>
            </a:r>
            <a:r>
              <a:rPr lang="it-IT" dirty="0" err="1"/>
              <a:t>heterogeneously</a:t>
            </a:r>
            <a:r>
              <a:rPr lang="it-IT" dirty="0"/>
              <a:t> </a:t>
            </a:r>
            <a:r>
              <a:rPr lang="it-IT" dirty="0" err="1"/>
              <a:t>encoded</a:t>
            </a:r>
            <a:r>
              <a:rPr lang="it-IT" dirty="0"/>
              <a:t> </a:t>
            </a:r>
            <a:r>
              <a:rPr lang="it-IT" dirty="0" err="1"/>
              <a:t>lexical</a:t>
            </a:r>
            <a:r>
              <a:rPr lang="it-IT" dirty="0"/>
              <a:t> </a:t>
            </a:r>
            <a:r>
              <a:rPr lang="it-IT" dirty="0" err="1"/>
              <a:t>resources</a:t>
            </a:r>
            <a:r>
              <a:rPr lang="it-IT" dirty="0"/>
              <a:t>. </a:t>
            </a:r>
            <a:r>
              <a:rPr lang="it-IT" dirty="0" err="1"/>
              <a:t>This</a:t>
            </a:r>
            <a:r>
              <a:rPr lang="it-IT" dirty="0"/>
              <a:t> </a:t>
            </a:r>
            <a:r>
              <a:rPr lang="it-IT" dirty="0" err="1"/>
              <a:t>is</a:t>
            </a:r>
            <a:r>
              <a:rPr lang="it-IT" dirty="0"/>
              <a:t> </a:t>
            </a:r>
            <a:r>
              <a:rPr lang="it-IT" dirty="0" err="1"/>
              <a:t>important</a:t>
            </a:r>
            <a:r>
              <a:rPr lang="it-IT" dirty="0"/>
              <a:t> </a:t>
            </a:r>
            <a:r>
              <a:rPr lang="it-IT" dirty="0" err="1"/>
              <a:t>both</a:t>
            </a:r>
            <a:r>
              <a:rPr lang="it-IT" dirty="0"/>
              <a:t> in the </a:t>
            </a:r>
            <a:r>
              <a:rPr lang="it-IT" dirty="0" err="1"/>
              <a:t>context</a:t>
            </a:r>
            <a:r>
              <a:rPr lang="it-IT" dirty="0"/>
              <a:t> of building </a:t>
            </a:r>
            <a:r>
              <a:rPr lang="it-IT" dirty="0" err="1"/>
              <a:t>lexical</a:t>
            </a:r>
            <a:r>
              <a:rPr lang="it-IT" dirty="0"/>
              <a:t> </a:t>
            </a:r>
            <a:r>
              <a:rPr lang="it-IT" dirty="0" err="1"/>
              <a:t>infrastructures</a:t>
            </a:r>
            <a:r>
              <a:rPr lang="it-IT" dirty="0"/>
              <a:t> </a:t>
            </a:r>
            <a:r>
              <a:rPr lang="it-IT" dirty="0" err="1"/>
              <a:t>as</a:t>
            </a:r>
            <a:r>
              <a:rPr lang="it-IT" dirty="0"/>
              <a:t> </a:t>
            </a:r>
            <a:r>
              <a:rPr lang="it-IT" dirty="0" err="1"/>
              <a:t>such</a:t>
            </a:r>
            <a:r>
              <a:rPr lang="it-IT" dirty="0"/>
              <a:t> [</a:t>
            </a:r>
            <a:r>
              <a:rPr lang="it-IT" dirty="0" err="1"/>
              <a:t>Ermolaev</a:t>
            </a:r>
            <a:r>
              <a:rPr lang="it-IT" dirty="0"/>
              <a:t> and </a:t>
            </a:r>
            <a:r>
              <a:rPr lang="it-IT" dirty="0" err="1"/>
              <a:t>Tasovac</a:t>
            </a:r>
            <a:r>
              <a:rPr lang="it-IT" dirty="0"/>
              <a:t> 2012] and in the </a:t>
            </a:r>
            <a:r>
              <a:rPr lang="it-IT" dirty="0" err="1"/>
              <a:t>context</a:t>
            </a:r>
            <a:r>
              <a:rPr lang="it-IT" dirty="0"/>
              <a:t> of </a:t>
            </a:r>
            <a:r>
              <a:rPr lang="it-IT" dirty="0" err="1"/>
              <a:t>developing</a:t>
            </a:r>
            <a:r>
              <a:rPr lang="it-IT" dirty="0"/>
              <a:t> </a:t>
            </a:r>
            <a:r>
              <a:rPr lang="it-IT" dirty="0" err="1"/>
              <a:t>generic</a:t>
            </a:r>
            <a:r>
              <a:rPr lang="it-IT" dirty="0"/>
              <a:t> TEI-</a:t>
            </a:r>
            <a:r>
              <a:rPr lang="it-IT" dirty="0" err="1"/>
              <a:t>aware</a:t>
            </a:r>
            <a:r>
              <a:rPr lang="it-IT" dirty="0"/>
              <a:t> </a:t>
            </a:r>
            <a:r>
              <a:rPr lang="it-IT" dirty="0" err="1"/>
              <a:t>tools</a:t>
            </a:r>
            <a:r>
              <a:rPr lang="it-IT" dirty="0"/>
              <a:t> </a:t>
            </a:r>
            <a:r>
              <a:rPr lang="it-IT" dirty="0" err="1"/>
              <a:t>such</a:t>
            </a:r>
            <a:r>
              <a:rPr lang="it-IT" dirty="0"/>
              <a:t> </a:t>
            </a:r>
            <a:r>
              <a:rPr lang="it-IT" dirty="0" err="1"/>
              <a:t>as</a:t>
            </a:r>
            <a:r>
              <a:rPr lang="it-IT" dirty="0"/>
              <a:t> </a:t>
            </a:r>
            <a:r>
              <a:rPr lang="it-IT" dirty="0" err="1"/>
              <a:t>dictionary</a:t>
            </a:r>
            <a:r>
              <a:rPr lang="it-IT" dirty="0"/>
              <a:t> </a:t>
            </a:r>
            <a:r>
              <a:rPr lang="it-IT" dirty="0" err="1"/>
              <a:t>viewers</a:t>
            </a:r>
            <a:r>
              <a:rPr lang="it-IT" dirty="0"/>
              <a:t> and </a:t>
            </a:r>
            <a:r>
              <a:rPr lang="it-IT" dirty="0" err="1"/>
              <a:t>profilers</a:t>
            </a:r>
            <a:endParaRPr lang="it-IT" dirty="0"/>
          </a:p>
        </p:txBody>
      </p:sp>
      <p:sp>
        <p:nvSpPr>
          <p:cNvPr id="6" name="Rettangolo 5"/>
          <p:cNvSpPr/>
          <p:nvPr/>
        </p:nvSpPr>
        <p:spPr>
          <a:xfrm>
            <a:off x="0" y="1589"/>
            <a:ext cx="9144000" cy="1422400"/>
          </a:xfrm>
          <a:prstGeom prst="rect">
            <a:avLst/>
          </a:prstGeom>
          <a:gradFill flip="none" rotWithShape="1">
            <a:gsLst>
              <a:gs pos="0">
                <a:srgbClr val="57CEB7"/>
              </a:gs>
              <a:gs pos="89000">
                <a:schemeClr val="accent1">
                  <a:lumMod val="50000"/>
                </a:schemeClr>
              </a:gs>
            </a:gsLst>
            <a:lin ang="16200000" scaled="1"/>
            <a:tileRect/>
          </a:gra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it-IT" sz="2400" dirty="0"/>
              <a:t>DARIAH </a:t>
            </a:r>
            <a:r>
              <a:rPr lang="it-IT" sz="2400" dirty="0" err="1"/>
              <a:t>Working</a:t>
            </a:r>
            <a:r>
              <a:rPr lang="it-IT" sz="2400" dirty="0"/>
              <a:t> Group on </a:t>
            </a:r>
            <a:r>
              <a:rPr lang="it-IT" sz="2400" dirty="0" err="1"/>
              <a:t>Lexical</a:t>
            </a:r>
            <a:r>
              <a:rPr lang="it-IT" sz="2400" dirty="0"/>
              <a:t> </a:t>
            </a:r>
            <a:r>
              <a:rPr lang="it-IT" sz="2400" dirty="0" err="1"/>
              <a:t>Resources</a:t>
            </a:r>
            <a:br>
              <a:rPr lang="it-IT" sz="2400" dirty="0"/>
            </a:br>
            <a:br>
              <a:rPr lang="it-IT" sz="2400" b="1" dirty="0"/>
            </a:br>
            <a:r>
              <a:rPr lang="it-IT" sz="2400" b="1" dirty="0"/>
              <a:t>TEI Lex-0 — A baseline </a:t>
            </a:r>
            <a:r>
              <a:rPr lang="it-IT" sz="2400" b="1" dirty="0" err="1"/>
              <a:t>encoding</a:t>
            </a:r>
            <a:r>
              <a:rPr lang="it-IT" sz="2400" b="1" dirty="0"/>
              <a:t> for </a:t>
            </a:r>
            <a:r>
              <a:rPr lang="it-IT" sz="2400" b="1" dirty="0" err="1"/>
              <a:t>lexicographic</a:t>
            </a:r>
            <a:r>
              <a:rPr lang="it-IT" sz="2400" b="1" dirty="0"/>
              <a:t> data</a:t>
            </a:r>
            <a:endParaRPr lang="it-IT" sz="2400" dirty="0"/>
          </a:p>
        </p:txBody>
      </p:sp>
    </p:spTree>
    <p:extLst>
      <p:ext uri="{BB962C8B-B14F-4D97-AF65-F5344CB8AC3E}">
        <p14:creationId xmlns:p14="http://schemas.microsoft.com/office/powerpoint/2010/main" val="11269491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590550" y="1603378"/>
            <a:ext cx="7924800" cy="4801314"/>
          </a:xfrm>
          <a:prstGeom prst="rect">
            <a:avLst/>
          </a:prstGeom>
          <a:noFill/>
        </p:spPr>
        <p:txBody>
          <a:bodyPr wrap="square" rtlCol="0">
            <a:spAutoFit/>
          </a:bodyPr>
          <a:lstStyle/>
          <a:p>
            <a:pPr algn="just"/>
            <a:r>
              <a:rPr lang="it-IT" dirty="0"/>
              <a:t>TEI Lex-0 </a:t>
            </a:r>
            <a:r>
              <a:rPr lang="it-IT" dirty="0" err="1"/>
              <a:t>should</a:t>
            </a:r>
            <a:r>
              <a:rPr lang="it-IT" dirty="0"/>
              <a:t> </a:t>
            </a:r>
            <a:r>
              <a:rPr lang="it-IT" dirty="0" err="1"/>
              <a:t>not</a:t>
            </a:r>
            <a:r>
              <a:rPr lang="it-IT" dirty="0"/>
              <a:t> be </a:t>
            </a:r>
            <a:r>
              <a:rPr lang="it-IT" dirty="0" err="1"/>
              <a:t>thought</a:t>
            </a:r>
            <a:r>
              <a:rPr lang="it-IT" dirty="0"/>
              <a:t> of </a:t>
            </a:r>
            <a:r>
              <a:rPr lang="it-IT" dirty="0" err="1"/>
              <a:t>as</a:t>
            </a:r>
            <a:r>
              <a:rPr lang="it-IT" dirty="0"/>
              <a:t> a </a:t>
            </a:r>
            <a:r>
              <a:rPr lang="it-IT" dirty="0" err="1"/>
              <a:t>replacement</a:t>
            </a:r>
            <a:r>
              <a:rPr lang="it-IT" dirty="0"/>
              <a:t> of the Dictionary </a:t>
            </a:r>
            <a:r>
              <a:rPr lang="it-IT" dirty="0" err="1"/>
              <a:t>Chapter</a:t>
            </a:r>
            <a:r>
              <a:rPr lang="it-IT" dirty="0"/>
              <a:t> in the TEI </a:t>
            </a:r>
            <a:r>
              <a:rPr lang="it-IT" dirty="0" err="1"/>
              <a:t>Guidelines</a:t>
            </a:r>
            <a:r>
              <a:rPr lang="it-IT" dirty="0"/>
              <a:t> or </a:t>
            </a:r>
            <a:r>
              <a:rPr lang="it-IT" dirty="0" err="1"/>
              <a:t>as</a:t>
            </a:r>
            <a:r>
              <a:rPr lang="it-IT" dirty="0"/>
              <a:t> the format </a:t>
            </a:r>
            <a:r>
              <a:rPr lang="it-IT" dirty="0" err="1"/>
              <a:t>that</a:t>
            </a:r>
            <a:r>
              <a:rPr lang="it-IT" dirty="0"/>
              <a:t> must be </a:t>
            </a:r>
            <a:r>
              <a:rPr lang="it-IT" dirty="0" err="1"/>
              <a:t>used</a:t>
            </a:r>
            <a:r>
              <a:rPr lang="it-IT" dirty="0"/>
              <a:t> for editing or </a:t>
            </a:r>
            <a:r>
              <a:rPr lang="it-IT" dirty="0" err="1"/>
              <a:t>managing</a:t>
            </a:r>
            <a:r>
              <a:rPr lang="it-IT" dirty="0"/>
              <a:t> </a:t>
            </a:r>
            <a:r>
              <a:rPr lang="it-IT" dirty="0" err="1"/>
              <a:t>individual</a:t>
            </a:r>
            <a:r>
              <a:rPr lang="it-IT" dirty="0"/>
              <a:t> </a:t>
            </a:r>
            <a:r>
              <a:rPr lang="it-IT" dirty="0" err="1"/>
              <a:t>resources</a:t>
            </a:r>
            <a:r>
              <a:rPr lang="it-IT" dirty="0"/>
              <a:t>, </a:t>
            </a:r>
            <a:r>
              <a:rPr lang="it-IT" dirty="0" err="1"/>
              <a:t>especially</a:t>
            </a:r>
            <a:r>
              <a:rPr lang="it-IT" dirty="0"/>
              <a:t> in </a:t>
            </a:r>
            <a:r>
              <a:rPr lang="it-IT" dirty="0" err="1"/>
              <a:t>those</a:t>
            </a:r>
            <a:r>
              <a:rPr lang="it-IT" dirty="0"/>
              <a:t> </a:t>
            </a:r>
            <a:r>
              <a:rPr lang="it-IT" dirty="0" err="1"/>
              <a:t>projects</a:t>
            </a:r>
            <a:r>
              <a:rPr lang="it-IT" dirty="0"/>
              <a:t> and/or </a:t>
            </a:r>
            <a:r>
              <a:rPr lang="it-IT" dirty="0" err="1"/>
              <a:t>institutions</a:t>
            </a:r>
            <a:r>
              <a:rPr lang="it-IT" dirty="0"/>
              <a:t> </a:t>
            </a:r>
            <a:r>
              <a:rPr lang="it-IT" dirty="0" err="1"/>
              <a:t>that</a:t>
            </a:r>
            <a:r>
              <a:rPr lang="it-IT" dirty="0"/>
              <a:t> </a:t>
            </a:r>
            <a:r>
              <a:rPr lang="it-IT" dirty="0" err="1"/>
              <a:t>already</a:t>
            </a:r>
            <a:r>
              <a:rPr lang="it-IT" dirty="0"/>
              <a:t> </a:t>
            </a:r>
            <a:r>
              <a:rPr lang="it-IT" dirty="0" err="1"/>
              <a:t>have</a:t>
            </a:r>
            <a:r>
              <a:rPr lang="it-IT" dirty="0"/>
              <a:t> </a:t>
            </a:r>
            <a:r>
              <a:rPr lang="it-IT" dirty="0" err="1"/>
              <a:t>established</a:t>
            </a:r>
            <a:r>
              <a:rPr lang="it-IT" dirty="0"/>
              <a:t> </a:t>
            </a:r>
            <a:r>
              <a:rPr lang="it-IT" dirty="0" err="1"/>
              <a:t>workflows</a:t>
            </a:r>
            <a:r>
              <a:rPr lang="it-IT" dirty="0"/>
              <a:t> </a:t>
            </a:r>
            <a:r>
              <a:rPr lang="it-IT" dirty="0" err="1"/>
              <a:t>based</a:t>
            </a:r>
            <a:r>
              <a:rPr lang="it-IT" dirty="0"/>
              <a:t> on </a:t>
            </a:r>
            <a:r>
              <a:rPr lang="it-IT" dirty="0" err="1"/>
              <a:t>their</a:t>
            </a:r>
            <a:r>
              <a:rPr lang="it-IT" dirty="0"/>
              <a:t> </a:t>
            </a:r>
            <a:r>
              <a:rPr lang="it-IT" dirty="0" err="1"/>
              <a:t>own</a:t>
            </a:r>
            <a:r>
              <a:rPr lang="it-IT" dirty="0"/>
              <a:t> </a:t>
            </a:r>
            <a:r>
              <a:rPr lang="it-IT" dirty="0" err="1"/>
              <a:t>flavors</a:t>
            </a:r>
            <a:r>
              <a:rPr lang="it-IT" dirty="0"/>
              <a:t> of TEI. </a:t>
            </a:r>
          </a:p>
          <a:p>
            <a:pPr algn="just"/>
            <a:endParaRPr lang="it-IT" dirty="0"/>
          </a:p>
          <a:p>
            <a:pPr algn="just"/>
            <a:r>
              <a:rPr lang="it-IT" dirty="0"/>
              <a:t>TEI Lex-0 </a:t>
            </a:r>
            <a:r>
              <a:rPr lang="it-IT" dirty="0" err="1"/>
              <a:t>should</a:t>
            </a:r>
            <a:r>
              <a:rPr lang="it-IT" dirty="0"/>
              <a:t> be </a:t>
            </a:r>
            <a:r>
              <a:rPr lang="it-IT" dirty="0" err="1"/>
              <a:t>primarily</a:t>
            </a:r>
            <a:r>
              <a:rPr lang="it-IT" dirty="0"/>
              <a:t> </a:t>
            </a:r>
            <a:r>
              <a:rPr lang="it-IT" dirty="0" err="1"/>
              <a:t>seen</a:t>
            </a:r>
            <a:r>
              <a:rPr lang="it-IT" dirty="0"/>
              <a:t> </a:t>
            </a:r>
            <a:r>
              <a:rPr lang="it-IT" dirty="0" err="1"/>
              <a:t>as</a:t>
            </a:r>
            <a:r>
              <a:rPr lang="it-IT" dirty="0"/>
              <a:t> a format </a:t>
            </a:r>
            <a:r>
              <a:rPr lang="it-IT" dirty="0" err="1"/>
              <a:t>that</a:t>
            </a:r>
            <a:r>
              <a:rPr lang="it-IT" dirty="0"/>
              <a:t> </a:t>
            </a:r>
            <a:r>
              <a:rPr lang="it-IT" dirty="0" err="1"/>
              <a:t>existing</a:t>
            </a:r>
            <a:r>
              <a:rPr lang="it-IT" dirty="0"/>
              <a:t> TEI </a:t>
            </a:r>
            <a:r>
              <a:rPr lang="it-IT" dirty="0" err="1"/>
              <a:t>dictionaries</a:t>
            </a:r>
            <a:r>
              <a:rPr lang="it-IT" dirty="0"/>
              <a:t> can be </a:t>
            </a:r>
            <a:r>
              <a:rPr lang="it-IT" dirty="0" err="1"/>
              <a:t>univocally</a:t>
            </a:r>
            <a:r>
              <a:rPr lang="it-IT" dirty="0"/>
              <a:t> </a:t>
            </a:r>
            <a:r>
              <a:rPr lang="it-IT" dirty="0" err="1"/>
              <a:t>transformed</a:t>
            </a:r>
            <a:r>
              <a:rPr lang="it-IT" dirty="0"/>
              <a:t> to in </a:t>
            </a:r>
            <a:r>
              <a:rPr lang="it-IT" dirty="0" err="1"/>
              <a:t>order</a:t>
            </a:r>
            <a:r>
              <a:rPr lang="it-IT" dirty="0"/>
              <a:t> to be </a:t>
            </a:r>
            <a:r>
              <a:rPr lang="it-IT" dirty="0" err="1"/>
              <a:t>queried</a:t>
            </a:r>
            <a:r>
              <a:rPr lang="it-IT" dirty="0"/>
              <a:t>, </a:t>
            </a:r>
            <a:r>
              <a:rPr lang="it-IT" dirty="0" err="1"/>
              <a:t>visualised</a:t>
            </a:r>
            <a:r>
              <a:rPr lang="it-IT" dirty="0"/>
              <a:t>, or </a:t>
            </a:r>
            <a:r>
              <a:rPr lang="it-IT" dirty="0" err="1"/>
              <a:t>mined</a:t>
            </a:r>
            <a:r>
              <a:rPr lang="it-IT" dirty="0"/>
              <a:t> in a </a:t>
            </a:r>
            <a:r>
              <a:rPr lang="it-IT" dirty="0" err="1"/>
              <a:t>uniform</a:t>
            </a:r>
            <a:r>
              <a:rPr lang="it-IT" dirty="0"/>
              <a:t> way. </a:t>
            </a:r>
          </a:p>
          <a:p>
            <a:pPr algn="just"/>
            <a:endParaRPr lang="it-IT" dirty="0"/>
          </a:p>
          <a:p>
            <a:pPr algn="just"/>
            <a:r>
              <a:rPr lang="it-IT" dirty="0"/>
              <a:t>At the </a:t>
            </a:r>
            <a:r>
              <a:rPr lang="it-IT" dirty="0" err="1"/>
              <a:t>same</a:t>
            </a:r>
            <a:r>
              <a:rPr lang="it-IT" dirty="0"/>
              <a:t> time, </a:t>
            </a:r>
            <a:r>
              <a:rPr lang="it-IT" dirty="0" err="1"/>
              <a:t>however</a:t>
            </a:r>
            <a:r>
              <a:rPr lang="it-IT" dirty="0"/>
              <a:t>, </a:t>
            </a:r>
            <a:r>
              <a:rPr lang="it-IT" dirty="0" err="1"/>
              <a:t>there</a:t>
            </a:r>
            <a:r>
              <a:rPr lang="it-IT" dirty="0"/>
              <a:t> </a:t>
            </a:r>
            <a:r>
              <a:rPr lang="it-IT" dirty="0" err="1"/>
              <a:t>is</a:t>
            </a:r>
            <a:r>
              <a:rPr lang="it-IT" dirty="0"/>
              <a:t> no </a:t>
            </a:r>
            <a:r>
              <a:rPr lang="it-IT" dirty="0" err="1"/>
              <a:t>reason</a:t>
            </a:r>
            <a:r>
              <a:rPr lang="it-IT" dirty="0"/>
              <a:t> </a:t>
            </a:r>
            <a:r>
              <a:rPr lang="it-IT" dirty="0" err="1"/>
              <a:t>why</a:t>
            </a:r>
            <a:r>
              <a:rPr lang="it-IT" dirty="0"/>
              <a:t> TEI Lex-0 </a:t>
            </a:r>
            <a:r>
              <a:rPr lang="it-IT" dirty="0" err="1"/>
              <a:t>could</a:t>
            </a:r>
            <a:r>
              <a:rPr lang="it-IT" dirty="0"/>
              <a:t> </a:t>
            </a:r>
            <a:r>
              <a:rPr lang="it-IT" dirty="0" err="1"/>
              <a:t>not</a:t>
            </a:r>
            <a:r>
              <a:rPr lang="it-IT" dirty="0"/>
              <a:t> or </a:t>
            </a:r>
            <a:r>
              <a:rPr lang="it-IT" dirty="0" err="1"/>
              <a:t>should</a:t>
            </a:r>
            <a:r>
              <a:rPr lang="it-IT" dirty="0"/>
              <a:t> </a:t>
            </a:r>
            <a:r>
              <a:rPr lang="it-IT" dirty="0" err="1"/>
              <a:t>not</a:t>
            </a:r>
            <a:r>
              <a:rPr lang="it-IT" dirty="0"/>
              <a:t> be </a:t>
            </a:r>
            <a:r>
              <a:rPr lang="it-IT" dirty="0" err="1"/>
              <a:t>used</a:t>
            </a:r>
            <a:r>
              <a:rPr lang="it-IT" dirty="0"/>
              <a:t> </a:t>
            </a:r>
            <a:r>
              <a:rPr lang="it-IT" dirty="0" err="1"/>
              <a:t>as</a:t>
            </a:r>
            <a:r>
              <a:rPr lang="it-IT" dirty="0"/>
              <a:t> a best-</a:t>
            </a:r>
            <a:r>
              <a:rPr lang="it-IT" dirty="0" err="1"/>
              <a:t>practice</a:t>
            </a:r>
            <a:r>
              <a:rPr lang="it-IT" dirty="0"/>
              <a:t> </a:t>
            </a:r>
            <a:r>
              <a:rPr lang="it-IT" dirty="0" err="1"/>
              <a:t>example</a:t>
            </a:r>
            <a:r>
              <a:rPr lang="it-IT" dirty="0"/>
              <a:t> in educational </a:t>
            </a:r>
            <a:r>
              <a:rPr lang="it-IT" dirty="0" err="1"/>
              <a:t>settings</a:t>
            </a:r>
            <a:r>
              <a:rPr lang="it-IT" dirty="0"/>
              <a:t> or </a:t>
            </a:r>
            <a:r>
              <a:rPr lang="it-IT" dirty="0" err="1"/>
              <a:t>as</a:t>
            </a:r>
            <a:r>
              <a:rPr lang="it-IT" dirty="0"/>
              <a:t> a set of best-</a:t>
            </a:r>
            <a:r>
              <a:rPr lang="it-IT" dirty="0" err="1"/>
              <a:t>practice</a:t>
            </a:r>
            <a:r>
              <a:rPr lang="it-IT" dirty="0"/>
              <a:t> </a:t>
            </a:r>
            <a:r>
              <a:rPr lang="it-IT" dirty="0" err="1"/>
              <a:t>guidelines</a:t>
            </a:r>
            <a:r>
              <a:rPr lang="it-IT" dirty="0"/>
              <a:t> for new TEI-</a:t>
            </a:r>
            <a:r>
              <a:rPr lang="it-IT" dirty="0" err="1"/>
              <a:t>based</a:t>
            </a:r>
            <a:r>
              <a:rPr lang="it-IT" dirty="0"/>
              <a:t> </a:t>
            </a:r>
            <a:r>
              <a:rPr lang="it-IT" dirty="0" err="1"/>
              <a:t>projects</a:t>
            </a:r>
            <a:r>
              <a:rPr lang="it-IT" dirty="0"/>
              <a:t>, </a:t>
            </a:r>
            <a:r>
              <a:rPr lang="it-IT" dirty="0" err="1"/>
              <a:t>especially</a:t>
            </a:r>
            <a:r>
              <a:rPr lang="it-IT" dirty="0"/>
              <a:t> </a:t>
            </a:r>
            <a:r>
              <a:rPr lang="it-IT" dirty="0" err="1"/>
              <a:t>considering</a:t>
            </a:r>
            <a:r>
              <a:rPr lang="it-IT" dirty="0"/>
              <a:t> the </a:t>
            </a:r>
            <a:r>
              <a:rPr lang="it-IT" dirty="0" err="1"/>
              <a:t>fact</a:t>
            </a:r>
            <a:r>
              <a:rPr lang="it-IT" dirty="0"/>
              <a:t> </a:t>
            </a:r>
            <a:r>
              <a:rPr lang="it-IT" dirty="0" err="1"/>
              <a:t>that</a:t>
            </a:r>
            <a:r>
              <a:rPr lang="it-IT" dirty="0"/>
              <a:t> in TEI Lex-0 </a:t>
            </a:r>
            <a:r>
              <a:rPr lang="it-IT" dirty="0" err="1"/>
              <a:t>we</a:t>
            </a:r>
            <a:r>
              <a:rPr lang="it-IT" dirty="0"/>
              <a:t> </a:t>
            </a:r>
            <a:r>
              <a:rPr lang="it-IT" dirty="0" err="1"/>
              <a:t>aimed</a:t>
            </a:r>
            <a:r>
              <a:rPr lang="it-IT" dirty="0"/>
              <a:t> to stay </a:t>
            </a:r>
            <a:r>
              <a:rPr lang="it-IT" dirty="0" err="1"/>
              <a:t>as</a:t>
            </a:r>
            <a:r>
              <a:rPr lang="it-IT" dirty="0"/>
              <a:t> </a:t>
            </a:r>
            <a:r>
              <a:rPr lang="it-IT" dirty="0" err="1"/>
              <a:t>aligned</a:t>
            </a:r>
            <a:r>
              <a:rPr lang="it-IT" dirty="0"/>
              <a:t> </a:t>
            </a:r>
            <a:r>
              <a:rPr lang="it-IT" dirty="0" err="1"/>
              <a:t>as</a:t>
            </a:r>
            <a:r>
              <a:rPr lang="it-IT" dirty="0"/>
              <a:t> </a:t>
            </a:r>
            <a:r>
              <a:rPr lang="it-IT" dirty="0" err="1"/>
              <a:t>possible</a:t>
            </a:r>
            <a:r>
              <a:rPr lang="it-IT" dirty="0"/>
              <a:t> with the TEI subset </a:t>
            </a:r>
            <a:r>
              <a:rPr lang="it-IT" dirty="0" err="1"/>
              <a:t>developed</a:t>
            </a:r>
            <a:r>
              <a:rPr lang="it-IT" dirty="0"/>
              <a:t> in </a:t>
            </a:r>
            <a:r>
              <a:rPr lang="it-IT" dirty="0" err="1"/>
              <a:t>conjunction</a:t>
            </a:r>
            <a:r>
              <a:rPr lang="it-IT" dirty="0"/>
              <a:t> with the </a:t>
            </a:r>
            <a:r>
              <a:rPr lang="it-IT" dirty="0" err="1"/>
              <a:t>revision</a:t>
            </a:r>
            <a:r>
              <a:rPr lang="it-IT" dirty="0"/>
              <a:t> of the ISO LMF (</a:t>
            </a:r>
            <a:r>
              <a:rPr lang="it-IT" dirty="0" err="1"/>
              <a:t>Lexical</a:t>
            </a:r>
            <a:r>
              <a:rPr lang="it-IT" dirty="0"/>
              <a:t> Markup Framework) standard (</a:t>
            </a:r>
            <a:r>
              <a:rPr lang="it-IT" dirty="0" err="1"/>
              <a:t>cf</a:t>
            </a:r>
            <a:r>
              <a:rPr lang="it-IT" dirty="0"/>
              <a:t>. [</a:t>
            </a:r>
            <a:r>
              <a:rPr lang="it-IT" dirty="0" err="1"/>
              <a:t>Romary</a:t>
            </a:r>
            <a:r>
              <a:rPr lang="it-IT" dirty="0"/>
              <a:t>, 2015])</a:t>
            </a:r>
          </a:p>
        </p:txBody>
      </p:sp>
      <p:sp>
        <p:nvSpPr>
          <p:cNvPr id="6" name="Rettangolo 5"/>
          <p:cNvSpPr/>
          <p:nvPr/>
        </p:nvSpPr>
        <p:spPr>
          <a:xfrm>
            <a:off x="0" y="1589"/>
            <a:ext cx="9144000" cy="1422400"/>
          </a:xfrm>
          <a:prstGeom prst="rect">
            <a:avLst/>
          </a:prstGeom>
          <a:gradFill flip="none" rotWithShape="1">
            <a:gsLst>
              <a:gs pos="0">
                <a:srgbClr val="57CEB7"/>
              </a:gs>
              <a:gs pos="89000">
                <a:schemeClr val="accent1">
                  <a:lumMod val="50000"/>
                </a:schemeClr>
              </a:gs>
            </a:gsLst>
            <a:lin ang="16200000" scaled="1"/>
            <a:tileRect/>
          </a:gra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it-IT" sz="2400" dirty="0"/>
              <a:t>DARIAH </a:t>
            </a:r>
            <a:r>
              <a:rPr lang="it-IT" sz="2400" dirty="0" err="1"/>
              <a:t>Working</a:t>
            </a:r>
            <a:r>
              <a:rPr lang="it-IT" sz="2400" dirty="0"/>
              <a:t> Group on </a:t>
            </a:r>
            <a:r>
              <a:rPr lang="it-IT" sz="2400" dirty="0" err="1"/>
              <a:t>Lexical</a:t>
            </a:r>
            <a:r>
              <a:rPr lang="it-IT" sz="2400" dirty="0"/>
              <a:t> </a:t>
            </a:r>
            <a:r>
              <a:rPr lang="it-IT" sz="2400" dirty="0" err="1"/>
              <a:t>Resources</a:t>
            </a:r>
            <a:br>
              <a:rPr lang="it-IT" sz="2400" dirty="0"/>
            </a:br>
            <a:br>
              <a:rPr lang="it-IT" sz="2400" b="1" dirty="0"/>
            </a:br>
            <a:r>
              <a:rPr lang="it-IT" sz="2400" b="1" dirty="0"/>
              <a:t>TEI Lex-0 — A baseline </a:t>
            </a:r>
            <a:r>
              <a:rPr lang="it-IT" sz="2400" b="1" dirty="0" err="1"/>
              <a:t>encoding</a:t>
            </a:r>
            <a:r>
              <a:rPr lang="it-IT" sz="2400" b="1" dirty="0"/>
              <a:t> for </a:t>
            </a:r>
            <a:r>
              <a:rPr lang="it-IT" sz="2400" b="1" dirty="0" err="1"/>
              <a:t>lexicographic</a:t>
            </a:r>
            <a:r>
              <a:rPr lang="it-IT" sz="2400" b="1" dirty="0"/>
              <a:t> data</a:t>
            </a:r>
            <a:endParaRPr lang="it-IT" sz="2400" dirty="0"/>
          </a:p>
        </p:txBody>
      </p:sp>
    </p:spTree>
    <p:extLst>
      <p:ext uri="{BB962C8B-B14F-4D97-AF65-F5344CB8AC3E}">
        <p14:creationId xmlns:p14="http://schemas.microsoft.com/office/powerpoint/2010/main" val="18428253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08000" y="638751"/>
            <a:ext cx="8458200" cy="5355312"/>
          </a:xfrm>
          <a:prstGeom prst="rect">
            <a:avLst/>
          </a:prstGeom>
        </p:spPr>
        <p:txBody>
          <a:bodyPr wrap="square">
            <a:spAutoFit/>
          </a:bodyPr>
          <a:lstStyle/>
          <a:p>
            <a:r>
              <a:rPr lang="it-IT" dirty="0">
                <a:latin typeface="Helvetica" charset="0"/>
              </a:rPr>
              <a:t>LEXICAL MARKUP FRAMEWORK</a:t>
            </a:r>
          </a:p>
          <a:p>
            <a:endParaRPr lang="it-IT" dirty="0">
              <a:latin typeface="Helvetica" charset="0"/>
            </a:endParaRPr>
          </a:p>
          <a:p>
            <a:r>
              <a:rPr lang="it-IT" dirty="0">
                <a:latin typeface="Helvetica" charset="0"/>
              </a:rPr>
              <a:t>Il </a:t>
            </a:r>
            <a:r>
              <a:rPr lang="it-IT" dirty="0" err="1">
                <a:latin typeface="Helvetica" charset="0"/>
              </a:rPr>
              <a:t>Lexical</a:t>
            </a:r>
            <a:r>
              <a:rPr lang="it-IT" dirty="0">
                <a:latin typeface="Helvetica" charset="0"/>
              </a:rPr>
              <a:t> Markup Framework (LMF) è lo standard ISO (International Organization for </a:t>
            </a:r>
            <a:r>
              <a:rPr lang="it-IT" dirty="0" err="1">
                <a:latin typeface="Helvetica" charset="0"/>
              </a:rPr>
              <a:t>Standardization</a:t>
            </a:r>
            <a:r>
              <a:rPr lang="it-IT" dirty="0">
                <a:latin typeface="Helvetica" charset="0"/>
              </a:rPr>
              <a:t>) per la rappresentazione di dizionari processabili automaticamente. </a:t>
            </a:r>
          </a:p>
          <a:p>
            <a:endParaRPr lang="it-IT" dirty="0">
              <a:latin typeface="Helvetica" charset="0"/>
            </a:endParaRPr>
          </a:p>
          <a:p>
            <a:r>
              <a:rPr lang="it-IT" dirty="0">
                <a:latin typeface="Helvetica" charset="0"/>
              </a:rPr>
              <a:t>LMF è stato rilasciato nel 2008, con la specifica ISO - 24613:2008, «</a:t>
            </a:r>
            <a:r>
              <a:rPr lang="it-IT" dirty="0" err="1">
                <a:latin typeface="Helvetica" charset="0"/>
              </a:rPr>
              <a:t>after</a:t>
            </a:r>
            <a:endParaRPr lang="it-IT" dirty="0">
              <a:latin typeface="Helvetica" charset="0"/>
            </a:endParaRPr>
          </a:p>
          <a:p>
            <a:r>
              <a:rPr lang="it-IT" dirty="0">
                <a:latin typeface="Helvetica" charset="0"/>
              </a:rPr>
              <a:t>a 5-year </a:t>
            </a:r>
            <a:r>
              <a:rPr lang="it-IT" dirty="0" err="1">
                <a:latin typeface="Helvetica" charset="0"/>
              </a:rPr>
              <a:t>study</a:t>
            </a:r>
            <a:r>
              <a:rPr lang="it-IT" dirty="0">
                <a:latin typeface="Helvetica" charset="0"/>
              </a:rPr>
              <a:t> and </a:t>
            </a:r>
            <a:r>
              <a:rPr lang="it-IT" dirty="0" err="1">
                <a:latin typeface="Helvetica" charset="0"/>
              </a:rPr>
              <a:t>series</a:t>
            </a:r>
            <a:r>
              <a:rPr lang="it-IT" dirty="0">
                <a:latin typeface="Helvetica" charset="0"/>
              </a:rPr>
              <a:t> of </a:t>
            </a:r>
            <a:r>
              <a:rPr lang="it-IT" dirty="0" err="1">
                <a:latin typeface="Helvetica" charset="0"/>
              </a:rPr>
              <a:t>meetings</a:t>
            </a:r>
            <a:r>
              <a:rPr lang="it-IT" dirty="0">
                <a:latin typeface="Helvetica" charset="0"/>
              </a:rPr>
              <a:t> </a:t>
            </a:r>
            <a:r>
              <a:rPr lang="it-IT" dirty="0" err="1">
                <a:latin typeface="Helvetica" charset="0"/>
              </a:rPr>
              <a:t>gathering</a:t>
            </a:r>
            <a:r>
              <a:rPr lang="it-IT" dirty="0">
                <a:latin typeface="Helvetica" charset="0"/>
              </a:rPr>
              <a:t> 60 </a:t>
            </a:r>
            <a:r>
              <a:rPr lang="it-IT" dirty="0" err="1">
                <a:latin typeface="Helvetica" charset="0"/>
              </a:rPr>
              <a:t>lexicon</a:t>
            </a:r>
            <a:endParaRPr lang="it-IT" dirty="0">
              <a:latin typeface="Helvetica" charset="0"/>
            </a:endParaRPr>
          </a:p>
          <a:p>
            <a:r>
              <a:rPr lang="it-IT" dirty="0" err="1">
                <a:latin typeface="Helvetica" charset="0"/>
              </a:rPr>
              <a:t>managers</a:t>
            </a:r>
            <a:r>
              <a:rPr lang="it-IT" dirty="0">
                <a:latin typeface="Helvetica" charset="0"/>
              </a:rPr>
              <a:t> and </a:t>
            </a:r>
            <a:r>
              <a:rPr lang="it-IT" dirty="0" err="1">
                <a:latin typeface="Helvetica" charset="0"/>
              </a:rPr>
              <a:t>linguists</a:t>
            </a:r>
            <a:r>
              <a:rPr lang="it-IT" dirty="0">
                <a:latin typeface="Helvetica" charset="0"/>
              </a:rPr>
              <a:t> </a:t>
            </a:r>
            <a:r>
              <a:rPr lang="it-IT" dirty="0" err="1">
                <a:latin typeface="Helvetica" charset="0"/>
              </a:rPr>
              <a:t>coming</a:t>
            </a:r>
            <a:r>
              <a:rPr lang="it-IT" dirty="0">
                <a:latin typeface="Helvetica" charset="0"/>
              </a:rPr>
              <a:t> from </a:t>
            </a:r>
            <a:r>
              <a:rPr lang="it-IT" dirty="0" err="1">
                <a:latin typeface="Helvetica" charset="0"/>
              </a:rPr>
              <a:t>various</a:t>
            </a:r>
            <a:r>
              <a:rPr lang="it-IT" dirty="0">
                <a:latin typeface="Helvetica" charset="0"/>
              </a:rPr>
              <a:t> </a:t>
            </a:r>
            <a:r>
              <a:rPr lang="it-IT" dirty="0" err="1">
                <a:latin typeface="Helvetica" charset="0"/>
              </a:rPr>
              <a:t>cultures</a:t>
            </a:r>
            <a:r>
              <a:rPr lang="it-IT" dirty="0">
                <a:latin typeface="Helvetica" charset="0"/>
              </a:rPr>
              <a:t> and</a:t>
            </a:r>
          </a:p>
          <a:p>
            <a:r>
              <a:rPr lang="it-IT" dirty="0" err="1">
                <a:latin typeface="Helvetica" charset="0"/>
              </a:rPr>
              <a:t>languages</a:t>
            </a:r>
            <a:r>
              <a:rPr lang="it-IT" dirty="0">
                <a:latin typeface="Helvetica" charset="0"/>
              </a:rPr>
              <a:t>»</a:t>
            </a:r>
          </a:p>
          <a:p>
            <a:endParaRPr lang="it-IT" dirty="0">
              <a:latin typeface="Helvetica" charset="0"/>
            </a:endParaRPr>
          </a:p>
          <a:p>
            <a:r>
              <a:rPr lang="it-IT" dirty="0">
                <a:latin typeface="Helvetica" charset="0"/>
              </a:rPr>
              <a:t>Attraverso questo sistema si mira a fornire un quadro di riferimento comune per la creazione e l’utilizzo di risorse lessicali per lo scambio di dati e per l’integrazione tra queste risorse. LMF si basa sulla codifica </a:t>
            </a:r>
            <a:r>
              <a:rPr lang="it-IT" dirty="0" err="1">
                <a:latin typeface="Helvetica" charset="0"/>
              </a:rPr>
              <a:t>Unicode</a:t>
            </a:r>
            <a:r>
              <a:rPr lang="it-IT" dirty="0">
                <a:latin typeface="Helvetica" charset="0"/>
              </a:rPr>
              <a:t> e usa UML (</a:t>
            </a:r>
            <a:r>
              <a:rPr lang="it-IT" dirty="0" err="1">
                <a:latin typeface="Helvetica" charset="0"/>
              </a:rPr>
              <a:t>Unified</a:t>
            </a:r>
            <a:r>
              <a:rPr lang="it-IT" dirty="0">
                <a:latin typeface="Helvetica" charset="0"/>
              </a:rPr>
              <a:t> </a:t>
            </a:r>
            <a:r>
              <a:rPr lang="it-IT" dirty="0" err="1">
                <a:latin typeface="Helvetica" charset="0"/>
              </a:rPr>
              <a:t>Modeling</a:t>
            </a:r>
            <a:r>
              <a:rPr lang="it-IT" dirty="0">
                <a:latin typeface="Helvetica" charset="0"/>
              </a:rPr>
              <a:t> Language, Linguaggio di Modellazione Unificato), un linguaggio di</a:t>
            </a:r>
          </a:p>
          <a:p>
            <a:r>
              <a:rPr lang="it-IT" dirty="0">
                <a:latin typeface="Helvetica" charset="0"/>
              </a:rPr>
              <a:t>modellazione e specifica basato sul paradigma orientato agli oggetti. </a:t>
            </a:r>
          </a:p>
          <a:p>
            <a:endParaRPr lang="it-IT" dirty="0">
              <a:latin typeface="Helvetica" charset="0"/>
            </a:endParaRPr>
          </a:p>
          <a:p>
            <a:r>
              <a:rPr lang="it-IT" dirty="0">
                <a:latin typeface="Helvetica" charset="0"/>
              </a:rPr>
              <a:t>Le costanti linguistiche — come /</a:t>
            </a:r>
            <a:r>
              <a:rPr lang="it-IT" dirty="0" err="1">
                <a:latin typeface="Helvetica" charset="0"/>
              </a:rPr>
              <a:t>feminine</a:t>
            </a:r>
            <a:r>
              <a:rPr lang="it-IT" dirty="0">
                <a:latin typeface="Helvetica" charset="0"/>
              </a:rPr>
              <a:t>/ o /transitive/ — non sono definite nel </a:t>
            </a:r>
            <a:r>
              <a:rPr lang="it-IT" dirty="0" err="1">
                <a:latin typeface="Helvetica" charset="0"/>
              </a:rPr>
              <a:t>framework</a:t>
            </a:r>
            <a:r>
              <a:rPr lang="it-IT" dirty="0">
                <a:latin typeface="Helvetica" charset="0"/>
              </a:rPr>
              <a:t> ma sono specificate in un Data </a:t>
            </a:r>
            <a:r>
              <a:rPr lang="it-IT" dirty="0" err="1">
                <a:latin typeface="Helvetica" charset="0"/>
              </a:rPr>
              <a:t>Category</a:t>
            </a:r>
            <a:r>
              <a:rPr lang="it-IT" dirty="0">
                <a:latin typeface="Helvetica" charset="0"/>
              </a:rPr>
              <a:t> </a:t>
            </a:r>
            <a:r>
              <a:rPr lang="it-IT" dirty="0" err="1">
                <a:latin typeface="Helvetica" charset="0"/>
              </a:rPr>
              <a:t>Registry</a:t>
            </a:r>
            <a:r>
              <a:rPr lang="it-IT" dirty="0">
                <a:latin typeface="Helvetica" charset="0"/>
              </a:rPr>
              <a:t> (DCR)298.</a:t>
            </a:r>
            <a:endParaRPr lang="it-IT" dirty="0">
              <a:effectLst/>
              <a:latin typeface="Helvetica" charset="0"/>
            </a:endParaRPr>
          </a:p>
        </p:txBody>
      </p:sp>
    </p:spTree>
    <p:extLst>
      <p:ext uri="{BB962C8B-B14F-4D97-AF65-F5344CB8AC3E}">
        <p14:creationId xmlns:p14="http://schemas.microsoft.com/office/powerpoint/2010/main" val="4656594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8649" y="0"/>
            <a:ext cx="7886700" cy="1325563"/>
          </a:xfrm>
        </p:spPr>
        <p:txBody>
          <a:bodyPr>
            <a:normAutofit/>
          </a:bodyPr>
          <a:lstStyle/>
          <a:p>
            <a:r>
              <a:rPr lang="it-IT" sz="4000" dirty="0" err="1">
                <a:solidFill>
                  <a:schemeClr val="accent1"/>
                </a:solidFill>
              </a:rPr>
              <a:t>Tommaseo</a:t>
            </a:r>
            <a:r>
              <a:rPr lang="it-IT" sz="4000" dirty="0">
                <a:solidFill>
                  <a:schemeClr val="accent1"/>
                </a:solidFill>
              </a:rPr>
              <a:t>-Bellini </a:t>
            </a:r>
            <a:r>
              <a:rPr lang="fi-FI" sz="4000" dirty="0">
                <a:solidFill>
                  <a:schemeClr val="accent1"/>
                </a:solidFill>
              </a:rPr>
              <a:t>(1861-1879)</a:t>
            </a:r>
            <a:endParaRPr lang="it-IT" sz="4000" dirty="0">
              <a:solidFill>
                <a:schemeClr val="accent1"/>
              </a:solidFill>
            </a:endParaRP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4541" y="1490663"/>
            <a:ext cx="8314915" cy="49398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asellaDiTesto 4"/>
          <p:cNvSpPr txBox="1"/>
          <p:nvPr/>
        </p:nvSpPr>
        <p:spPr>
          <a:xfrm>
            <a:off x="2286000" y="956231"/>
            <a:ext cx="3682418" cy="369332"/>
          </a:xfrm>
          <a:prstGeom prst="rect">
            <a:avLst/>
          </a:prstGeom>
          <a:noFill/>
        </p:spPr>
        <p:txBody>
          <a:bodyPr wrap="none" rtlCol="0">
            <a:spAutoFit/>
          </a:bodyPr>
          <a:lstStyle/>
          <a:p>
            <a:r>
              <a:rPr lang="it-IT" dirty="0">
                <a:hlinkClick r:id="rId3"/>
              </a:rPr>
              <a:t>http://www.tommaseobellini.it/</a:t>
            </a:r>
            <a:endParaRPr lang="it-IT" dirty="0"/>
          </a:p>
        </p:txBody>
      </p:sp>
    </p:spTree>
    <p:extLst>
      <p:ext uri="{BB962C8B-B14F-4D97-AF65-F5344CB8AC3E}">
        <p14:creationId xmlns:p14="http://schemas.microsoft.com/office/powerpoint/2010/main" val="1741839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096006-A99A-E245-B323-6DCD6E435315}"/>
              </a:ext>
            </a:extLst>
          </p:cNvPr>
          <p:cNvSpPr>
            <a:spLocks noGrp="1"/>
          </p:cNvSpPr>
          <p:nvPr>
            <p:ph type="title"/>
          </p:nvPr>
        </p:nvSpPr>
        <p:spPr>
          <a:xfrm>
            <a:off x="3724072" y="629268"/>
            <a:ext cx="4939868" cy="1286160"/>
          </a:xfrm>
        </p:spPr>
        <p:txBody>
          <a:bodyPr anchor="b">
            <a:normAutofit/>
          </a:bodyPr>
          <a:lstStyle/>
          <a:p>
            <a:r>
              <a:rPr lang="it-IT" sz="4100"/>
              <a:t>Dizionario e vocabolario</a:t>
            </a:r>
          </a:p>
        </p:txBody>
      </p:sp>
      <p:sp>
        <p:nvSpPr>
          <p:cNvPr id="3" name="Segnaposto contenuto 2">
            <a:extLst>
              <a:ext uri="{FF2B5EF4-FFF2-40B4-BE49-F238E27FC236}">
                <a16:creationId xmlns:a16="http://schemas.microsoft.com/office/drawing/2014/main" id="{0D57FB37-8902-F040-AF86-9DD87B03766C}"/>
              </a:ext>
            </a:extLst>
          </p:cNvPr>
          <p:cNvSpPr>
            <a:spLocks noGrp="1"/>
          </p:cNvSpPr>
          <p:nvPr>
            <p:ph idx="1"/>
          </p:nvPr>
        </p:nvSpPr>
        <p:spPr>
          <a:xfrm>
            <a:off x="3724073" y="2438400"/>
            <a:ext cx="4939867" cy="3785419"/>
          </a:xfrm>
        </p:spPr>
        <p:txBody>
          <a:bodyPr>
            <a:normAutofit/>
          </a:bodyPr>
          <a:lstStyle/>
          <a:p>
            <a:pPr marL="0" indent="0">
              <a:buNone/>
            </a:pPr>
            <a:r>
              <a:rPr lang="it-IT" sz="1600"/>
              <a:t>I due termini possono essere usati come sinonimi ma conservano alcune differenze:</a:t>
            </a:r>
          </a:p>
          <a:p>
            <a:pPr marL="0" indent="0">
              <a:buNone/>
            </a:pPr>
            <a:endParaRPr lang="it-IT" sz="1600"/>
          </a:p>
          <a:p>
            <a:pPr marL="0" indent="0">
              <a:buNone/>
            </a:pPr>
            <a:r>
              <a:rPr lang="it-IT" sz="1600"/>
              <a:t>Dizionario ha un uso più ampio, può indicare anche trattazioni enciclopediche (es. Grande Dizionario Enciclopedico). Viene preferito per i dizionari organizzati per categorie concettuali (metodici, analogici, ideologici)</a:t>
            </a:r>
          </a:p>
          <a:p>
            <a:pPr marL="0" indent="0">
              <a:buNone/>
            </a:pPr>
            <a:endParaRPr lang="it-IT" sz="1600"/>
          </a:p>
          <a:p>
            <a:pPr marL="0" indent="0">
              <a:buNone/>
            </a:pPr>
            <a:r>
              <a:rPr lang="it-IT" sz="1600"/>
              <a:t>Vocabolario può designare il patrimonio lessicale (di una lingua, di un autore, di un certo settore). In questi casi equivale a lessico.</a:t>
            </a:r>
          </a:p>
        </p:txBody>
      </p:sp>
      <p:pic>
        <p:nvPicPr>
          <p:cNvPr id="5" name="Picture 4" descr="Libro aperto">
            <a:extLst>
              <a:ext uri="{FF2B5EF4-FFF2-40B4-BE49-F238E27FC236}">
                <a16:creationId xmlns:a16="http://schemas.microsoft.com/office/drawing/2014/main" id="{D6134F1C-D917-F74E-ECE4-DB6545626469}"/>
              </a:ext>
            </a:extLst>
          </p:cNvPr>
          <p:cNvPicPr>
            <a:picLocks noChangeAspect="1"/>
          </p:cNvPicPr>
          <p:nvPr/>
        </p:nvPicPr>
        <p:blipFill rotWithShape="1">
          <a:blip r:embed="rId2"/>
          <a:srcRect l="32427" r="33733" b="-1"/>
          <a:stretch/>
        </p:blipFill>
        <p:spPr>
          <a:xfrm>
            <a:off x="20" y="10"/>
            <a:ext cx="3476673" cy="6857990"/>
          </a:xfrm>
          <a:prstGeom prst="rect">
            <a:avLst/>
          </a:prstGeom>
          <a:effectLst/>
        </p:spPr>
      </p:pic>
    </p:spTree>
    <p:extLst>
      <p:ext uri="{BB962C8B-B14F-4D97-AF65-F5344CB8AC3E}">
        <p14:creationId xmlns:p14="http://schemas.microsoft.com/office/powerpoint/2010/main" val="39636689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alphaModFix amt="37000"/>
            <a:extLst>
              <a:ext uri="{28A0092B-C50C-407E-A947-70E740481C1C}">
                <a14:useLocalDpi xmlns:a14="http://schemas.microsoft.com/office/drawing/2010/main" val="0"/>
              </a:ext>
            </a:extLst>
          </a:blip>
          <a:srcRect r="11054"/>
          <a:stretch/>
        </p:blipFill>
        <p:spPr>
          <a:xfrm>
            <a:off x="0" y="1"/>
            <a:ext cx="9144000" cy="6858000"/>
          </a:xfrm>
          <a:prstGeom prst="rect">
            <a:avLst/>
          </a:prstGeom>
        </p:spPr>
      </p:pic>
      <p:sp>
        <p:nvSpPr>
          <p:cNvPr id="5" name="Rettangolo 4"/>
          <p:cNvSpPr/>
          <p:nvPr/>
        </p:nvSpPr>
        <p:spPr>
          <a:xfrm>
            <a:off x="370114" y="5441408"/>
            <a:ext cx="6161314" cy="923330"/>
          </a:xfrm>
          <a:prstGeom prst="rect">
            <a:avLst/>
          </a:prstGeom>
        </p:spPr>
        <p:txBody>
          <a:bodyPr wrap="square">
            <a:spAutoFit/>
          </a:bodyPr>
          <a:lstStyle/>
          <a:p>
            <a:r>
              <a:rPr lang="it-IT" dirty="0">
                <a:effectLst/>
                <a:latin typeface="+mj-lt"/>
              </a:rPr>
              <a:t>In </a:t>
            </a:r>
            <a:r>
              <a:rPr lang="it-IT" i="1" dirty="0">
                <a:effectLst/>
                <a:latin typeface="+mj-lt"/>
              </a:rPr>
              <a:t>La lessicografia a Torino dal </a:t>
            </a:r>
            <a:r>
              <a:rPr lang="it-IT" i="1" dirty="0" err="1">
                <a:effectLst/>
                <a:latin typeface="+mj-lt"/>
              </a:rPr>
              <a:t>Tommaseo</a:t>
            </a:r>
            <a:r>
              <a:rPr lang="it-IT" i="1" dirty="0">
                <a:effectLst/>
                <a:latin typeface="+mj-lt"/>
              </a:rPr>
              <a:t> al Battaglia</a:t>
            </a:r>
          </a:p>
          <a:p>
            <a:r>
              <a:rPr lang="it-IT" dirty="0">
                <a:effectLst/>
                <a:latin typeface="+mj-lt"/>
              </a:rPr>
              <a:t>Atti del Convegno (Torino-Vercelli , 7-9 novembre 2002), Alessandria, Edizioni dell’Orso 2005</a:t>
            </a:r>
          </a:p>
        </p:txBody>
      </p:sp>
      <p:sp>
        <p:nvSpPr>
          <p:cNvPr id="6" name="CasellaDiTesto 5"/>
          <p:cNvSpPr txBox="1"/>
          <p:nvPr/>
        </p:nvSpPr>
        <p:spPr>
          <a:xfrm>
            <a:off x="370114" y="3502416"/>
            <a:ext cx="7554686" cy="2031325"/>
          </a:xfrm>
          <a:prstGeom prst="rect">
            <a:avLst/>
          </a:prstGeom>
          <a:noFill/>
        </p:spPr>
        <p:txBody>
          <a:bodyPr wrap="square" rtlCol="0">
            <a:spAutoFit/>
          </a:bodyPr>
          <a:lstStyle/>
          <a:p>
            <a:r>
              <a:rPr lang="it-IT" sz="2400" dirty="0"/>
              <a:t>Pietro G. Beltrami</a:t>
            </a:r>
          </a:p>
          <a:p>
            <a:r>
              <a:rPr lang="it-IT" sz="2800" dirty="0"/>
              <a:t>Il "Battaglia" visto dal cantiere</a:t>
            </a:r>
          </a:p>
          <a:p>
            <a:r>
              <a:rPr lang="it-IT" sz="2800" dirty="0"/>
              <a:t>del "Tesoro della Lingua Italiana delle Origini"</a:t>
            </a:r>
          </a:p>
          <a:p>
            <a:endParaRPr lang="it-IT" dirty="0"/>
          </a:p>
        </p:txBody>
      </p:sp>
      <p:sp>
        <p:nvSpPr>
          <p:cNvPr id="2" name="CasellaDiTesto 1">
            <a:extLst>
              <a:ext uri="{FF2B5EF4-FFF2-40B4-BE49-F238E27FC236}">
                <a16:creationId xmlns:a16="http://schemas.microsoft.com/office/drawing/2014/main" id="{8221EC63-28EA-FD00-E7CA-8AD1BA140734}"/>
              </a:ext>
            </a:extLst>
          </p:cNvPr>
          <p:cNvSpPr txBox="1"/>
          <p:nvPr/>
        </p:nvSpPr>
        <p:spPr>
          <a:xfrm>
            <a:off x="512064" y="1254826"/>
            <a:ext cx="8376698" cy="2031325"/>
          </a:xfrm>
          <a:prstGeom prst="rect">
            <a:avLst/>
          </a:prstGeom>
          <a:noFill/>
        </p:spPr>
        <p:txBody>
          <a:bodyPr wrap="square" rtlCol="0">
            <a:spAutoFit/>
          </a:bodyPr>
          <a:lstStyle/>
          <a:p>
            <a:r>
              <a:rPr lang="it-IT" dirty="0"/>
              <a:t>il GDLI è il primo vocabolario di attestazioni a spogliare per il periodo medievale, soprattutto a partire dai volumi redatti negli anni Ottanta, anche opere di area settentrionale, mediana e meridionale, che si aggiungono ai «citati» canonici fino ad allora, tutti o quasi di provenienza toscana (che comunque continuano a costituire la presenza </a:t>
            </a:r>
            <a:r>
              <a:rPr lang="it-IT" dirty="0" err="1"/>
              <a:t>piu</a:t>
            </a:r>
            <a:r>
              <a:rPr lang="it-IT" dirty="0"/>
              <a:t>̀ cospicua nelle voci) (Guadagnini 2016: 671-672)</a:t>
            </a:r>
          </a:p>
          <a:p>
            <a:endParaRPr lang="it-IT" dirty="0"/>
          </a:p>
        </p:txBody>
      </p:sp>
    </p:spTree>
    <p:extLst>
      <p:ext uri="{BB962C8B-B14F-4D97-AF65-F5344CB8AC3E}">
        <p14:creationId xmlns:p14="http://schemas.microsoft.com/office/powerpoint/2010/main" val="16107736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alphaModFix amt="37000"/>
            <a:extLst>
              <a:ext uri="{28A0092B-C50C-407E-A947-70E740481C1C}">
                <a14:useLocalDpi xmlns:a14="http://schemas.microsoft.com/office/drawing/2010/main" val="0"/>
              </a:ext>
            </a:extLst>
          </a:blip>
          <a:srcRect r="11054"/>
          <a:stretch/>
        </p:blipFill>
        <p:spPr>
          <a:xfrm>
            <a:off x="0" y="1"/>
            <a:ext cx="9144000" cy="6858000"/>
          </a:xfrm>
          <a:prstGeom prst="rect">
            <a:avLst/>
          </a:prstGeom>
        </p:spPr>
      </p:pic>
      <p:sp>
        <p:nvSpPr>
          <p:cNvPr id="2" name="CasellaDiTesto 1"/>
          <p:cNvSpPr txBox="1"/>
          <p:nvPr/>
        </p:nvSpPr>
        <p:spPr>
          <a:xfrm>
            <a:off x="348343" y="543052"/>
            <a:ext cx="8447314" cy="3693319"/>
          </a:xfrm>
          <a:prstGeom prst="rect">
            <a:avLst/>
          </a:prstGeom>
          <a:noFill/>
        </p:spPr>
        <p:txBody>
          <a:bodyPr wrap="square" rtlCol="0">
            <a:spAutoFit/>
          </a:bodyPr>
          <a:lstStyle/>
          <a:p>
            <a:r>
              <a:rPr lang="it-IT" dirty="0"/>
              <a:t>1950-51 Salvatore Battaglia comincia ad elaborare il progetto</a:t>
            </a:r>
            <a:br>
              <a:rPr lang="it-IT" dirty="0"/>
            </a:br>
            <a:endParaRPr lang="it-IT" dirty="0"/>
          </a:p>
          <a:p>
            <a:r>
              <a:rPr lang="it-IT" dirty="0"/>
              <a:t>1951 Criteri di lavoro: «Il "Nuovo Dizionario della Lingua Italiana” intende sostituire il </a:t>
            </a:r>
            <a:r>
              <a:rPr lang="it-IT" dirty="0" err="1"/>
              <a:t>Tommaseo</a:t>
            </a:r>
            <a:r>
              <a:rPr lang="it-IT" dirty="0"/>
              <a:t>-Bellini» (p.121) con l’intento di «rinnovare i criteri, i metodi, la struttura stessa a cui si è ispirato il </a:t>
            </a:r>
            <a:r>
              <a:rPr lang="it-IT" dirty="0" err="1"/>
              <a:t>Tommaseo</a:t>
            </a:r>
            <a:r>
              <a:rPr lang="it-IT" dirty="0"/>
              <a:t>»</a:t>
            </a:r>
          </a:p>
          <a:p>
            <a:endParaRPr lang="it-IT" dirty="0"/>
          </a:p>
          <a:p>
            <a:pPr marL="285750" indent="-285750">
              <a:buFont typeface="Wingdings" charset="2"/>
              <a:buChar char="Ø"/>
            </a:pPr>
            <a:r>
              <a:rPr lang="it-IT" dirty="0"/>
              <a:t>Aggiornamento filologico, fornire citazioni più adeguate: «procedere ex novo allo spoglio completo di tutti i "classici", anche quelli che la Crusca e il </a:t>
            </a:r>
            <a:r>
              <a:rPr lang="it-IT" dirty="0" err="1"/>
              <a:t>Tommaseo</a:t>
            </a:r>
            <a:r>
              <a:rPr lang="it-IT" dirty="0"/>
              <a:t> avevano consultati e schedati» </a:t>
            </a:r>
          </a:p>
          <a:p>
            <a:pPr marL="285750" indent="-285750">
              <a:buFont typeface="Wingdings" charset="2"/>
              <a:buChar char="Ø"/>
            </a:pPr>
            <a:endParaRPr lang="it-IT" dirty="0"/>
          </a:p>
          <a:p>
            <a:pPr marL="285750" indent="-285750">
              <a:buFont typeface="Wingdings" charset="2"/>
              <a:buChar char="Ø"/>
            </a:pPr>
            <a:r>
              <a:rPr lang="it-IT" dirty="0"/>
              <a:t>Spoglio degli autori moderni e contemporanei e, «novità assoluta [</a:t>
            </a:r>
            <a:r>
              <a:rPr lang="is-IS" dirty="0"/>
              <a:t>…</a:t>
            </a:r>
            <a:r>
              <a:rPr lang="it-IT" dirty="0"/>
              <a:t>] la eventuale citazione dalla più autorevole stampa quotidiana e tecnica»</a:t>
            </a:r>
          </a:p>
          <a:p>
            <a:endParaRPr lang="it-IT" dirty="0"/>
          </a:p>
        </p:txBody>
      </p:sp>
      <p:sp>
        <p:nvSpPr>
          <p:cNvPr id="3" name="CasellaDiTesto 2"/>
          <p:cNvSpPr txBox="1"/>
          <p:nvPr/>
        </p:nvSpPr>
        <p:spPr>
          <a:xfrm>
            <a:off x="348343" y="4531522"/>
            <a:ext cx="8447314" cy="1015663"/>
          </a:xfrm>
          <a:prstGeom prst="rect">
            <a:avLst/>
          </a:prstGeom>
          <a:noFill/>
        </p:spPr>
        <p:txBody>
          <a:bodyPr wrap="square" rtlCol="0">
            <a:spAutoFit/>
          </a:bodyPr>
          <a:lstStyle/>
          <a:p>
            <a:pPr algn="just"/>
            <a:r>
              <a:rPr lang="it-IT" sz="2000" b="1" u="sng" dirty="0">
                <a:solidFill>
                  <a:srgbClr val="C00000"/>
                </a:solidFill>
              </a:rPr>
              <a:t>Battaglia lega il suo dizionario alla contemporaneità, lo vuole «documentazione viva del linguaggio che si parla e si scrive e si esprime nella realtà contemporanea»</a:t>
            </a:r>
            <a:endParaRPr lang="it-IT" dirty="0"/>
          </a:p>
        </p:txBody>
      </p:sp>
    </p:spTree>
    <p:extLst>
      <p:ext uri="{BB962C8B-B14F-4D97-AF65-F5344CB8AC3E}">
        <p14:creationId xmlns:p14="http://schemas.microsoft.com/office/powerpoint/2010/main" val="14485092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alphaModFix amt="37000"/>
            <a:extLst>
              <a:ext uri="{28A0092B-C50C-407E-A947-70E740481C1C}">
                <a14:useLocalDpi xmlns:a14="http://schemas.microsoft.com/office/drawing/2010/main" val="0"/>
              </a:ext>
            </a:extLst>
          </a:blip>
          <a:srcRect r="11054"/>
          <a:stretch/>
        </p:blipFill>
        <p:spPr>
          <a:xfrm>
            <a:off x="0" y="1"/>
            <a:ext cx="9144000" cy="6858000"/>
          </a:xfrm>
          <a:prstGeom prst="rect">
            <a:avLst/>
          </a:prstGeom>
        </p:spPr>
      </p:pic>
      <p:sp>
        <p:nvSpPr>
          <p:cNvPr id="3" name="CasellaDiTesto 2"/>
          <p:cNvSpPr txBox="1"/>
          <p:nvPr/>
        </p:nvSpPr>
        <p:spPr>
          <a:xfrm>
            <a:off x="348343" y="394692"/>
            <a:ext cx="8447314" cy="6186309"/>
          </a:xfrm>
          <a:prstGeom prst="rect">
            <a:avLst/>
          </a:prstGeom>
          <a:noFill/>
        </p:spPr>
        <p:txBody>
          <a:bodyPr wrap="square" rtlCol="0">
            <a:spAutoFit/>
          </a:bodyPr>
          <a:lstStyle/>
          <a:p>
            <a:pPr algn="just"/>
            <a:r>
              <a:rPr lang="it-IT" sz="2000" dirty="0"/>
              <a:t>«La struttura storica è subordinata alla documentazione della attuale esperienza linguistica»</a:t>
            </a:r>
          </a:p>
          <a:p>
            <a:pPr marL="457200" indent="-457200" algn="just">
              <a:buAutoNum type="arabicPeriod"/>
            </a:pPr>
            <a:endParaRPr lang="it-IT" sz="2000" dirty="0"/>
          </a:p>
          <a:p>
            <a:pPr marL="457200" indent="-457200" algn="just">
              <a:buAutoNum type="arabicPeriod"/>
            </a:pPr>
            <a:r>
              <a:rPr lang="it-IT" sz="2000" dirty="0"/>
              <a:t>Accertamento della prima attestazione</a:t>
            </a:r>
          </a:p>
          <a:p>
            <a:pPr marL="342900" indent="-342900" algn="just">
              <a:buAutoNum type="arabicPeriod"/>
            </a:pPr>
            <a:r>
              <a:rPr lang="it-IT" sz="2000" dirty="0"/>
              <a:t> Continuità cronologica delle testimonianze letterarie</a:t>
            </a:r>
          </a:p>
          <a:p>
            <a:endParaRPr lang="it-IT" sz="2000" dirty="0"/>
          </a:p>
          <a:p>
            <a:pPr algn="ctr"/>
            <a:r>
              <a:rPr lang="it-IT" sz="2800" dirty="0">
                <a:solidFill>
                  <a:srgbClr val="C00000"/>
                </a:solidFill>
              </a:rPr>
              <a:t>ORDINAMENTO DEI SIGNIFICATI</a:t>
            </a:r>
          </a:p>
          <a:p>
            <a:pPr algn="just"/>
            <a:r>
              <a:rPr lang="it-IT" sz="2000" dirty="0"/>
              <a:t>I significati non sono in ordine cronologico: «Anzitutto qual è il significato più antico d'un vocabolo? Come si fa a stabilirlo?</a:t>
            </a:r>
          </a:p>
          <a:p>
            <a:pPr algn="just"/>
            <a:r>
              <a:rPr lang="it-IT" sz="2000" dirty="0"/>
              <a:t>È più antico quello che risulta nei documenti scritti per primo, o è più antico quello che si avvicina di più all'etimo?»</a:t>
            </a:r>
            <a:br>
              <a:rPr lang="it-IT" sz="2000" dirty="0"/>
            </a:br>
            <a:r>
              <a:rPr lang="it-IT" sz="1600" dirty="0"/>
              <a:t>(</a:t>
            </a:r>
            <a:r>
              <a:rPr lang="it-IT" sz="1600" dirty="0" err="1"/>
              <a:t>F</a:t>
            </a:r>
            <a:r>
              <a:rPr lang="it-IT" sz="1600" dirty="0"/>
              <a:t>. Bruni, La preparazione del Grande dizionario della lingua italiana nel carteggio tra Salvatore Battaglia e Carlo Verde, «Medioevo Romanzo» , XVII , 1992, </a:t>
            </a:r>
            <a:r>
              <a:rPr lang="it-IT" sz="1600" dirty="0" err="1"/>
              <a:t>pp</a:t>
            </a:r>
            <a:r>
              <a:rPr lang="it-IT" sz="1600" dirty="0"/>
              <a:t> . 99- 133.)</a:t>
            </a:r>
          </a:p>
          <a:p>
            <a:pPr algn="just"/>
            <a:endParaRPr lang="it-IT" sz="2000" dirty="0"/>
          </a:p>
          <a:p>
            <a:r>
              <a:rPr lang="it-IT" sz="2000" dirty="0"/>
              <a:t>Criterio: «dal significato più usuale e più diffuso, da quello che si presenta</a:t>
            </a:r>
          </a:p>
          <a:p>
            <a:r>
              <a:rPr lang="it-IT" sz="2000" dirty="0"/>
              <a:t>per primo alla coscienza del parlante attuale», passando poi «ai sensi meno comuni, più particolari, più limitati a determinate cerchie, fino ai significati e usi antiquati, disusati, soltanto storici»</a:t>
            </a:r>
          </a:p>
        </p:txBody>
      </p:sp>
    </p:spTree>
    <p:extLst>
      <p:ext uri="{BB962C8B-B14F-4D97-AF65-F5344CB8AC3E}">
        <p14:creationId xmlns:p14="http://schemas.microsoft.com/office/powerpoint/2010/main" val="18049627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0" y="0"/>
            <a:ext cx="9144000" cy="1117600"/>
          </a:xfrm>
          <a:prstGeom prst="rect">
            <a:avLst/>
          </a:prstGeom>
          <a:gradFill flip="none" rotWithShape="1">
            <a:gsLst>
              <a:gs pos="0">
                <a:srgbClr val="57CEB7"/>
              </a:gs>
              <a:gs pos="89000">
                <a:schemeClr val="accent1">
                  <a:lumMod val="50000"/>
                </a:schemeClr>
              </a:gs>
            </a:gsLst>
            <a:lin ang="16200000" scaled="1"/>
            <a:tileRect/>
          </a:gra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it-IT" sz="2800" dirty="0" err="1"/>
              <a:t>www.gdli.it</a:t>
            </a:r>
            <a:endParaRPr lang="it-IT" sz="2800"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7600"/>
            <a:ext cx="9144000" cy="5323511"/>
          </a:xfrm>
          <a:prstGeom prst="rect">
            <a:avLst/>
          </a:prstGeom>
        </p:spPr>
      </p:pic>
    </p:spTree>
    <p:extLst>
      <p:ext uri="{BB962C8B-B14F-4D97-AF65-F5344CB8AC3E}">
        <p14:creationId xmlns:p14="http://schemas.microsoft.com/office/powerpoint/2010/main" val="2355459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28650" y="1978025"/>
            <a:ext cx="7886700" cy="4351338"/>
          </a:xfrm>
        </p:spPr>
        <p:txBody>
          <a:bodyPr>
            <a:normAutofit fontScale="92500" lnSpcReduction="10000"/>
          </a:bodyPr>
          <a:lstStyle/>
          <a:p>
            <a:r>
              <a:rPr lang="it-IT" i="1" dirty="0" err="1"/>
              <a:t>Born</a:t>
            </a:r>
            <a:r>
              <a:rPr lang="it-IT" i="1" dirty="0"/>
              <a:t> </a:t>
            </a:r>
            <a:r>
              <a:rPr lang="it-IT" i="1" dirty="0" err="1"/>
              <a:t>digital</a:t>
            </a:r>
            <a:r>
              <a:rPr lang="it-IT" i="1" dirty="0"/>
              <a:t> </a:t>
            </a:r>
            <a:r>
              <a:rPr lang="it-IT" dirty="0"/>
              <a:t>e vertice nella scala dell’innovazione</a:t>
            </a:r>
          </a:p>
          <a:p>
            <a:endParaRPr lang="it-IT" dirty="0"/>
          </a:p>
          <a:p>
            <a:r>
              <a:rPr lang="it-IT" dirty="0"/>
              <a:t>Retro </a:t>
            </a:r>
            <a:r>
              <a:rPr lang="it-IT" dirty="0" err="1"/>
              <a:t>digitization</a:t>
            </a:r>
            <a:r>
              <a:rPr lang="it-IT" dirty="0"/>
              <a:t> come passo intermedio</a:t>
            </a:r>
          </a:p>
          <a:p>
            <a:endParaRPr lang="it-IT" dirty="0"/>
          </a:p>
          <a:p>
            <a:r>
              <a:rPr lang="it-IT" dirty="0"/>
              <a:t>Strutturazione dei dati</a:t>
            </a:r>
          </a:p>
          <a:p>
            <a:endParaRPr lang="it-IT" dirty="0"/>
          </a:p>
          <a:p>
            <a:r>
              <a:rPr lang="it-IT" dirty="0"/>
              <a:t>Problemi di struttura</a:t>
            </a:r>
          </a:p>
          <a:p>
            <a:endParaRPr lang="it-IT" dirty="0"/>
          </a:p>
          <a:p>
            <a:r>
              <a:rPr lang="it-IT" dirty="0"/>
              <a:t>Riconversioni nei d. </a:t>
            </a:r>
            <a:r>
              <a:rPr lang="it-IT" i="1" dirty="0" err="1"/>
              <a:t>born</a:t>
            </a:r>
            <a:r>
              <a:rPr lang="it-IT" i="1" dirty="0"/>
              <a:t> </a:t>
            </a:r>
            <a:r>
              <a:rPr lang="it-IT" i="1" dirty="0" err="1"/>
              <a:t>digital</a:t>
            </a:r>
            <a:endParaRPr lang="it-IT" i="1" dirty="0"/>
          </a:p>
          <a:p>
            <a:endParaRPr lang="it-IT" dirty="0"/>
          </a:p>
        </p:txBody>
      </p:sp>
      <p:sp>
        <p:nvSpPr>
          <p:cNvPr id="4" name="Rettangolo 3"/>
          <p:cNvSpPr/>
          <p:nvPr/>
        </p:nvSpPr>
        <p:spPr>
          <a:xfrm>
            <a:off x="0" y="0"/>
            <a:ext cx="9144000" cy="1422400"/>
          </a:xfrm>
          <a:prstGeom prst="rect">
            <a:avLst/>
          </a:prstGeom>
          <a:gradFill flip="none" rotWithShape="1">
            <a:gsLst>
              <a:gs pos="0">
                <a:srgbClr val="57CEB7"/>
              </a:gs>
              <a:gs pos="89000">
                <a:schemeClr val="accent1">
                  <a:lumMod val="50000"/>
                </a:schemeClr>
              </a:gs>
            </a:gsLst>
            <a:lin ang="16200000" scaled="1"/>
            <a:tileRect/>
          </a:gra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it-IT" sz="2800" dirty="0"/>
              <a:t>Retro </a:t>
            </a:r>
            <a:r>
              <a:rPr lang="it-IT" sz="2800" dirty="0" err="1"/>
              <a:t>digitization</a:t>
            </a:r>
            <a:r>
              <a:rPr lang="it-IT" sz="2800" dirty="0"/>
              <a:t>: osservazioni</a:t>
            </a:r>
          </a:p>
        </p:txBody>
      </p:sp>
    </p:spTree>
    <p:extLst>
      <p:ext uri="{BB962C8B-B14F-4D97-AF65-F5344CB8AC3E}">
        <p14:creationId xmlns:p14="http://schemas.microsoft.com/office/powerpoint/2010/main" val="3721062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76226" y="2180494"/>
            <a:ext cx="4846864" cy="2177194"/>
          </a:xfrm>
        </p:spPr>
        <p:txBody>
          <a:bodyPr>
            <a:normAutofit/>
          </a:bodyPr>
          <a:lstStyle/>
          <a:p>
            <a:pPr marL="0" indent="0">
              <a:buNone/>
            </a:pPr>
            <a:r>
              <a:rPr lang="it-IT" sz="2000" dirty="0"/>
              <a:t>«the first </a:t>
            </a:r>
            <a:r>
              <a:rPr lang="it-IT" sz="2000" dirty="0" err="1"/>
              <a:t>attempt</a:t>
            </a:r>
            <a:r>
              <a:rPr lang="it-IT" sz="2000" dirty="0"/>
              <a:t> to create a </a:t>
            </a:r>
            <a:r>
              <a:rPr lang="it-IT" sz="2000" dirty="0" err="1"/>
              <a:t>dictionary</a:t>
            </a:r>
            <a:r>
              <a:rPr lang="it-IT" sz="2000" dirty="0"/>
              <a:t> of </a:t>
            </a:r>
            <a:r>
              <a:rPr lang="it-IT" sz="2000" dirty="0" err="1"/>
              <a:t>early</a:t>
            </a:r>
            <a:r>
              <a:rPr lang="it-IT" sz="2000" dirty="0"/>
              <a:t> </a:t>
            </a:r>
            <a:r>
              <a:rPr lang="it-IT" sz="2000" dirty="0" err="1"/>
              <a:t>Italian</a:t>
            </a:r>
            <a:r>
              <a:rPr lang="it-IT" sz="2000" dirty="0"/>
              <a:t>» (Beltrami 2009)</a:t>
            </a:r>
          </a:p>
          <a:p>
            <a:pPr marL="0" indent="0">
              <a:buNone/>
            </a:pPr>
            <a:endParaRPr lang="it-IT" sz="2000" dirty="0"/>
          </a:p>
          <a:p>
            <a:pPr marL="0" indent="0">
              <a:buNone/>
            </a:pPr>
            <a:r>
              <a:rPr lang="it-IT" sz="2000" dirty="0"/>
              <a:t>Super-glossario pubblicato a partire dal 1983</a:t>
            </a:r>
          </a:p>
        </p:txBody>
      </p:sp>
      <p:pic>
        <p:nvPicPr>
          <p:cNvPr id="1026" name="Picture 2" descr="avi. glossario degli antichi volgari italiani. vol.i: a-azzurro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3115" y="1027907"/>
            <a:ext cx="3286125" cy="4762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ttangolo 4"/>
          <p:cNvSpPr/>
          <p:nvPr/>
        </p:nvSpPr>
        <p:spPr>
          <a:xfrm>
            <a:off x="-1" y="-1"/>
            <a:ext cx="9144000" cy="685801"/>
          </a:xfrm>
          <a:prstGeom prst="rect">
            <a:avLst/>
          </a:prstGeom>
          <a:ln/>
        </p:spPr>
        <p:style>
          <a:lnRef idx="0">
            <a:schemeClr val="accent4"/>
          </a:lnRef>
          <a:fillRef idx="1003">
            <a:schemeClr val="dk2"/>
          </a:fillRef>
          <a:effectRef idx="3">
            <a:schemeClr val="accent4"/>
          </a:effectRef>
          <a:fontRef idx="minor">
            <a:schemeClr val="lt1"/>
          </a:fontRef>
        </p:style>
        <p:txBody>
          <a:bodyPr rtlCol="0" anchor="ctr"/>
          <a:lstStyle/>
          <a:p>
            <a:pPr algn="ctr"/>
            <a:r>
              <a:rPr lang="it-IT" dirty="0"/>
              <a:t>GAVI</a:t>
            </a:r>
          </a:p>
        </p:txBody>
      </p:sp>
    </p:spTree>
    <p:extLst>
      <p:ext uri="{BB962C8B-B14F-4D97-AF65-F5344CB8AC3E}">
        <p14:creationId xmlns:p14="http://schemas.microsoft.com/office/powerpoint/2010/main" val="16499699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D949EF7-024B-A243-8786-CD64DE3C24EF}"/>
              </a:ext>
            </a:extLst>
          </p:cNvPr>
          <p:cNvSpPr>
            <a:spLocks noGrp="1"/>
          </p:cNvSpPr>
          <p:nvPr>
            <p:ph idx="4294967295"/>
          </p:nvPr>
        </p:nvSpPr>
        <p:spPr>
          <a:xfrm>
            <a:off x="381672" y="1036337"/>
            <a:ext cx="6041012" cy="2842226"/>
          </a:xfrm>
        </p:spPr>
        <p:txBody>
          <a:bodyPr>
            <a:normAutofit fontScale="92500" lnSpcReduction="20000"/>
          </a:bodyPr>
          <a:lstStyle/>
          <a:p>
            <a:pPr marL="0" indent="0" algn="just">
              <a:lnSpc>
                <a:spcPct val="120000"/>
              </a:lnSpc>
              <a:buNone/>
            </a:pPr>
            <a:r>
              <a:rPr lang="it-IT" sz="1800" dirty="0"/>
              <a:t>Progetto avviato all’inizio degli anni settanta.</a:t>
            </a:r>
          </a:p>
          <a:p>
            <a:pPr marL="0" indent="0" algn="just">
              <a:lnSpc>
                <a:spcPct val="120000"/>
              </a:lnSpc>
              <a:buNone/>
            </a:pPr>
            <a:r>
              <a:rPr lang="it-IT" sz="1800" dirty="0"/>
              <a:t>La nuova edizione dei manoscritti duecenteschi si accompagnò alla pionieristica elaborazione elettronica del corpus.</a:t>
            </a:r>
          </a:p>
          <a:p>
            <a:pPr marL="0" indent="0" algn="just">
              <a:lnSpc>
                <a:spcPct val="120000"/>
              </a:lnSpc>
              <a:buNone/>
            </a:pPr>
            <a:r>
              <a:rPr lang="it-IT" sz="1800" dirty="0"/>
              <a:t>1992 - Pubblicazione dei testi e dell'</a:t>
            </a:r>
            <a:r>
              <a:rPr lang="it-IT" sz="1800" dirty="0" err="1"/>
              <a:t>omofonario</a:t>
            </a:r>
            <a:r>
              <a:rPr lang="it-IT" sz="1800" dirty="0"/>
              <a:t>, corredati da un'ampia introduzione linguistica (Ricciardi 1992). </a:t>
            </a:r>
          </a:p>
          <a:p>
            <a:pPr marL="0" indent="0" algn="just">
              <a:lnSpc>
                <a:spcPct val="120000"/>
              </a:lnSpc>
              <a:buNone/>
            </a:pPr>
            <a:r>
              <a:rPr lang="it-IT" sz="1800" dirty="0"/>
              <a:t>A questo primo volume dovevano seguirne altri 5 con le concordanze lemmatizzate, elaborate tramite DBT.</a:t>
            </a:r>
          </a:p>
        </p:txBody>
      </p:sp>
      <p:pic>
        <p:nvPicPr>
          <p:cNvPr id="6" name="Immagine 5">
            <a:extLst>
              <a:ext uri="{FF2B5EF4-FFF2-40B4-BE49-F238E27FC236}">
                <a16:creationId xmlns:a16="http://schemas.microsoft.com/office/drawing/2014/main" id="{338AF333-9537-B94D-9599-B297AACAA679}"/>
              </a:ext>
            </a:extLst>
          </p:cNvPr>
          <p:cNvPicPr>
            <a:picLocks noChangeAspect="1"/>
          </p:cNvPicPr>
          <p:nvPr/>
        </p:nvPicPr>
        <p:blipFill>
          <a:blip r:embed="rId2"/>
          <a:stretch>
            <a:fillRect/>
          </a:stretch>
        </p:blipFill>
        <p:spPr>
          <a:xfrm>
            <a:off x="6539971" y="1036337"/>
            <a:ext cx="2478429" cy="3728610"/>
          </a:xfrm>
          <a:prstGeom prst="rect">
            <a:avLst/>
          </a:prstGeom>
        </p:spPr>
      </p:pic>
      <p:sp>
        <p:nvSpPr>
          <p:cNvPr id="5" name="Rettangolo 4"/>
          <p:cNvSpPr/>
          <p:nvPr/>
        </p:nvSpPr>
        <p:spPr>
          <a:xfrm>
            <a:off x="-1" y="-1"/>
            <a:ext cx="9144000" cy="685801"/>
          </a:xfrm>
          <a:prstGeom prst="rect">
            <a:avLst/>
          </a:prstGeom>
          <a:ln/>
        </p:spPr>
        <p:style>
          <a:lnRef idx="0">
            <a:schemeClr val="accent4"/>
          </a:lnRef>
          <a:fillRef idx="1003">
            <a:schemeClr val="dk2"/>
          </a:fillRef>
          <a:effectRef idx="3">
            <a:schemeClr val="accent4"/>
          </a:effectRef>
          <a:fontRef idx="minor">
            <a:schemeClr val="lt1"/>
          </a:fontRef>
        </p:style>
        <p:txBody>
          <a:bodyPr rtlCol="0" anchor="ctr"/>
          <a:lstStyle/>
          <a:p>
            <a:pPr algn="ctr"/>
            <a:r>
              <a:rPr lang="it-IT" dirty="0"/>
              <a:t>Concordanze della lingua poetica italiana delle Origini (CLPIO)</a:t>
            </a:r>
          </a:p>
        </p:txBody>
      </p:sp>
      <p:sp>
        <p:nvSpPr>
          <p:cNvPr id="2" name="Rectangle 2"/>
          <p:cNvSpPr>
            <a:spLocks noChangeArrowheads="1"/>
          </p:cNvSpPr>
          <p:nvPr/>
        </p:nvSpPr>
        <p:spPr bwMode="auto">
          <a:xfrm>
            <a:off x="4114800" y="4229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1025" name="Picture 1" descr="VirtualBox_WindowsXP_26_07_2019_17_26_59"/>
          <p:cNvPicPr>
            <a:picLocks noChangeAspect="1" noChangeArrowheads="1"/>
          </p:cNvPicPr>
          <p:nvPr/>
        </p:nvPicPr>
        <p:blipFill>
          <a:blip r:embed="rId3">
            <a:extLst>
              <a:ext uri="{28A0092B-C50C-407E-A947-70E740481C1C}">
                <a14:useLocalDpi xmlns:a14="http://schemas.microsoft.com/office/drawing/2010/main" val="0"/>
              </a:ext>
            </a:extLst>
          </a:blip>
          <a:srcRect r="48412" b="61589"/>
          <a:stretch>
            <a:fillRect/>
          </a:stretch>
        </p:blipFill>
        <p:spPr bwMode="auto">
          <a:xfrm>
            <a:off x="731984" y="3857627"/>
            <a:ext cx="5207267" cy="2914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3462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93871" y="1955509"/>
            <a:ext cx="3778128" cy="3263504"/>
          </a:xfrm>
        </p:spPr>
        <p:txBody>
          <a:bodyPr>
            <a:normAutofit fontScale="77500" lnSpcReduction="20000"/>
          </a:bodyPr>
          <a:lstStyle/>
          <a:p>
            <a:r>
              <a:rPr lang="it-IT" dirty="0"/>
              <a:t>1935 Michele Barbi</a:t>
            </a:r>
          </a:p>
          <a:p>
            <a:r>
              <a:rPr lang="it-IT" dirty="0"/>
              <a:t>1941 Giorgio Pasquali</a:t>
            </a:r>
          </a:p>
          <a:p>
            <a:r>
              <a:rPr lang="it-IT" dirty="0"/>
              <a:t>1955 Giovanni </a:t>
            </a:r>
            <a:r>
              <a:rPr lang="it-IT" dirty="0" err="1"/>
              <a:t>Nencioni</a:t>
            </a:r>
            <a:endParaRPr lang="it-IT" dirty="0"/>
          </a:p>
          <a:p>
            <a:endParaRPr lang="it-IT" dirty="0"/>
          </a:p>
          <a:p>
            <a:r>
              <a:rPr lang="it-IT" dirty="0"/>
              <a:t>1965 AVVIO DEI LAVORI</a:t>
            </a:r>
          </a:p>
          <a:p>
            <a:r>
              <a:rPr lang="it-IT" dirty="0"/>
              <a:t>1973 Limite al TLIO</a:t>
            </a:r>
          </a:p>
          <a:p>
            <a:r>
              <a:rPr lang="it-IT" dirty="0"/>
              <a:t>1985 CS OVI</a:t>
            </a:r>
          </a:p>
          <a:p>
            <a:r>
              <a:rPr lang="it-IT" dirty="0"/>
              <a:t>1995 Banca dati</a:t>
            </a:r>
          </a:p>
          <a:p>
            <a:r>
              <a:rPr lang="it-IT" dirty="0"/>
              <a:t>1996 Inizio redazione</a:t>
            </a:r>
          </a:p>
        </p:txBody>
      </p:sp>
      <p:sp>
        <p:nvSpPr>
          <p:cNvPr id="4" name="Rettangolo 3"/>
          <p:cNvSpPr/>
          <p:nvPr/>
        </p:nvSpPr>
        <p:spPr>
          <a:xfrm>
            <a:off x="-1" y="-1"/>
            <a:ext cx="9144000" cy="685801"/>
          </a:xfrm>
          <a:prstGeom prst="rect">
            <a:avLst/>
          </a:prstGeom>
          <a:ln/>
        </p:spPr>
        <p:style>
          <a:lnRef idx="0">
            <a:schemeClr val="accent4"/>
          </a:lnRef>
          <a:fillRef idx="1003">
            <a:schemeClr val="dk2"/>
          </a:fillRef>
          <a:effectRef idx="3">
            <a:schemeClr val="accent4"/>
          </a:effectRef>
          <a:fontRef idx="minor">
            <a:schemeClr val="lt1"/>
          </a:fontRef>
        </p:style>
        <p:txBody>
          <a:bodyPr rtlCol="0" anchor="ctr"/>
          <a:lstStyle/>
          <a:p>
            <a:pPr algn="ctr"/>
            <a:r>
              <a:rPr lang="it-IT" dirty="0"/>
              <a:t>Vocabolario Storico Italiano</a:t>
            </a:r>
          </a:p>
        </p:txBody>
      </p:sp>
      <p:pic>
        <p:nvPicPr>
          <p:cNvPr id="3074" name="Picture 2" descr="ubblicazioni della Accademia della Crusca - Michele Barbi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3663" y="1148861"/>
            <a:ext cx="3257550" cy="4876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8686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lla / Giardino / Toscana / Italia | RM clip 491-696-747 in HD ..."/>
          <p:cNvPicPr>
            <a:picLocks noChangeAspect="1" noChangeArrowheads="1"/>
          </p:cNvPicPr>
          <p:nvPr/>
        </p:nvPicPr>
        <p:blipFill rotWithShape="1">
          <a:blip r:embed="rId2">
            <a:extLst>
              <a:ext uri="{28A0092B-C50C-407E-A947-70E740481C1C}">
                <a14:useLocalDpi xmlns:a14="http://schemas.microsoft.com/office/drawing/2010/main" val="0"/>
              </a:ext>
            </a:extLst>
          </a:blip>
          <a:srcRect b="25675"/>
          <a:stretch/>
        </p:blipFill>
        <p:spPr bwMode="auto">
          <a:xfrm>
            <a:off x="0" y="3035086"/>
            <a:ext cx="9144000" cy="38229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magine 7"/>
          <p:cNvPicPr>
            <a:picLocks noChangeAspect="1"/>
          </p:cNvPicPr>
          <p:nvPr/>
        </p:nvPicPr>
        <p:blipFill rotWithShape="1">
          <a:blip r:embed="rId3">
            <a:extLst>
              <a:ext uri="{28A0092B-C50C-407E-A947-70E740481C1C}">
                <a14:useLocalDpi xmlns:a14="http://schemas.microsoft.com/office/drawing/2010/main" val="0"/>
              </a:ext>
            </a:extLst>
          </a:blip>
          <a:srcRect t="5247" b="12207"/>
          <a:stretch/>
        </p:blipFill>
        <p:spPr>
          <a:xfrm>
            <a:off x="0" y="-214312"/>
            <a:ext cx="9144000" cy="32493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ttangolo 6"/>
          <p:cNvSpPr/>
          <p:nvPr/>
        </p:nvSpPr>
        <p:spPr>
          <a:xfrm>
            <a:off x="-14285" y="-228600"/>
            <a:ext cx="3982414" cy="814388"/>
          </a:xfrm>
          <a:prstGeom prst="rect">
            <a:avLst/>
          </a:prstGeom>
          <a:solidFill>
            <a:srgbClr val="E6AE01"/>
          </a:solidFill>
          <a:ln>
            <a:noFill/>
          </a:ln>
          <a:effectLst>
            <a:outerShdw blurRad="508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Josefin Sans" charset="0"/>
              <a:ea typeface="Josefin Sans" charset="0"/>
              <a:cs typeface="Josefin Sans" charset="0"/>
            </a:endParaRPr>
          </a:p>
        </p:txBody>
      </p:sp>
      <p:pic>
        <p:nvPicPr>
          <p:cNvPr id="9" name="Immagin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85" y="-509776"/>
            <a:ext cx="3691128" cy="1210056"/>
          </a:xfrm>
          <a:prstGeom prst="rect">
            <a:avLst/>
          </a:prstGeom>
        </p:spPr>
      </p:pic>
    </p:spTree>
    <p:extLst>
      <p:ext uri="{BB962C8B-B14F-4D97-AF65-F5344CB8AC3E}">
        <p14:creationId xmlns:p14="http://schemas.microsoft.com/office/powerpoint/2010/main" val="15388853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22"/>
          <p:cNvSpPr/>
          <p:nvPr/>
        </p:nvSpPr>
        <p:spPr>
          <a:xfrm>
            <a:off x="-3" y="381002"/>
            <a:ext cx="9144002" cy="1427158"/>
          </a:xfrm>
          <a:prstGeom prst="rect">
            <a:avLst/>
          </a:prstGeom>
          <a:solidFill>
            <a:srgbClr val="E6AE01"/>
          </a:solidFill>
          <a:ln>
            <a:noFill/>
          </a:ln>
          <a:effectLst>
            <a:outerShdw blurRad="508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Josefin Sans" charset="0"/>
              <a:ea typeface="Josefin Sans" charset="0"/>
              <a:cs typeface="Josefin Sans" charset="0"/>
            </a:endParaRPr>
          </a:p>
        </p:txBody>
      </p:sp>
      <p:sp>
        <p:nvSpPr>
          <p:cNvPr id="17" name="Rettangolo 16"/>
          <p:cNvSpPr/>
          <p:nvPr/>
        </p:nvSpPr>
        <p:spPr>
          <a:xfrm>
            <a:off x="1103887" y="4630757"/>
            <a:ext cx="2732479" cy="1097280"/>
          </a:xfrm>
          <a:prstGeom prst="rect">
            <a:avLst/>
          </a:prstGeom>
          <a:solidFill>
            <a:srgbClr val="E6A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Josefin Sans" charset="0"/>
              <a:ea typeface="Josefin Sans" charset="0"/>
              <a:cs typeface="Josefin Sans" charset="0"/>
            </a:endParaRP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6434" y="441502"/>
            <a:ext cx="3691128" cy="1210056"/>
          </a:xfrm>
          <a:prstGeom prst="rect">
            <a:avLst/>
          </a:prstGeom>
        </p:spPr>
      </p:pic>
      <p:cxnSp>
        <p:nvCxnSpPr>
          <p:cNvPr id="9" name="Connettore 1 8"/>
          <p:cNvCxnSpPr>
            <a:endCxn id="14" idx="0"/>
          </p:cNvCxnSpPr>
          <p:nvPr/>
        </p:nvCxnSpPr>
        <p:spPr>
          <a:xfrm>
            <a:off x="4509063" y="4478357"/>
            <a:ext cx="5127" cy="409247"/>
          </a:xfrm>
          <a:prstGeom prst="line">
            <a:avLst/>
          </a:prstGeom>
          <a:ln>
            <a:solidFill>
              <a:srgbClr val="5B1D24"/>
            </a:solidFill>
          </a:ln>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a:off x="4506850" y="5347037"/>
            <a:ext cx="7339" cy="441960"/>
          </a:xfrm>
          <a:prstGeom prst="line">
            <a:avLst/>
          </a:prstGeom>
          <a:ln>
            <a:solidFill>
              <a:srgbClr val="632A30"/>
            </a:solidFill>
          </a:ln>
        </p:spPr>
        <p:style>
          <a:lnRef idx="1">
            <a:schemeClr val="accent1"/>
          </a:lnRef>
          <a:fillRef idx="0">
            <a:schemeClr val="accent1"/>
          </a:fillRef>
          <a:effectRef idx="0">
            <a:schemeClr val="accent1"/>
          </a:effectRef>
          <a:fontRef idx="minor">
            <a:schemeClr val="tx1"/>
          </a:fontRef>
        </p:style>
      </p:cxnSp>
      <p:sp>
        <p:nvSpPr>
          <p:cNvPr id="14" name="CasellaDiTesto 13"/>
          <p:cNvSpPr txBox="1"/>
          <p:nvPr/>
        </p:nvSpPr>
        <p:spPr>
          <a:xfrm>
            <a:off x="4160567" y="4887604"/>
            <a:ext cx="707245" cy="461665"/>
          </a:xfrm>
          <a:prstGeom prst="rect">
            <a:avLst/>
          </a:prstGeom>
          <a:noFill/>
        </p:spPr>
        <p:txBody>
          <a:bodyPr wrap="none" rtlCol="0">
            <a:spAutoFit/>
          </a:bodyPr>
          <a:lstStyle/>
          <a:p>
            <a:r>
              <a:rPr lang="it-IT" sz="2400" dirty="0">
                <a:solidFill>
                  <a:srgbClr val="5B1D24"/>
                </a:solidFill>
                <a:latin typeface="Josefin Sans" charset="0"/>
                <a:ea typeface="Josefin Sans" charset="0"/>
                <a:cs typeface="Josefin Sans" charset="0"/>
              </a:rPr>
              <a:t>1375</a:t>
            </a:r>
            <a:endParaRPr lang="it-IT" dirty="0">
              <a:solidFill>
                <a:srgbClr val="5B1D24"/>
              </a:solidFill>
              <a:latin typeface="Josefin Sans" charset="0"/>
              <a:ea typeface="Josefin Sans" charset="0"/>
              <a:cs typeface="Josefin Sans" charset="0"/>
            </a:endParaRPr>
          </a:p>
        </p:txBody>
      </p:sp>
      <p:sp>
        <p:nvSpPr>
          <p:cNvPr id="15" name="CasellaDiTesto 14"/>
          <p:cNvSpPr txBox="1"/>
          <p:nvPr/>
        </p:nvSpPr>
        <p:spPr>
          <a:xfrm>
            <a:off x="1103887" y="4775120"/>
            <a:ext cx="2732479" cy="830997"/>
          </a:xfrm>
          <a:prstGeom prst="rect">
            <a:avLst/>
          </a:prstGeom>
          <a:noFill/>
        </p:spPr>
        <p:txBody>
          <a:bodyPr wrap="none" rtlCol="0">
            <a:spAutoFit/>
          </a:bodyPr>
          <a:lstStyle/>
          <a:p>
            <a:r>
              <a:rPr lang="it-IT" sz="2400" dirty="0">
                <a:solidFill>
                  <a:srgbClr val="5B1D24"/>
                </a:solidFill>
                <a:latin typeface="Josefin Sans" charset="0"/>
                <a:ea typeface="Josefin Sans" charset="0"/>
                <a:cs typeface="Josefin Sans" charset="0"/>
              </a:rPr>
              <a:t>Tesoro della Lingua </a:t>
            </a:r>
            <a:br>
              <a:rPr lang="it-IT" sz="2400" dirty="0">
                <a:solidFill>
                  <a:srgbClr val="5B1D24"/>
                </a:solidFill>
                <a:latin typeface="Josefin Sans" charset="0"/>
                <a:ea typeface="Josefin Sans" charset="0"/>
                <a:cs typeface="Josefin Sans" charset="0"/>
              </a:rPr>
            </a:br>
            <a:r>
              <a:rPr lang="it-IT" sz="2400" dirty="0">
                <a:solidFill>
                  <a:srgbClr val="5B1D24"/>
                </a:solidFill>
                <a:latin typeface="Josefin Sans" charset="0"/>
                <a:ea typeface="Josefin Sans" charset="0"/>
                <a:cs typeface="Josefin Sans" charset="0"/>
              </a:rPr>
              <a:t>Italiana delle Origini </a:t>
            </a:r>
          </a:p>
        </p:txBody>
      </p:sp>
      <p:sp>
        <p:nvSpPr>
          <p:cNvPr id="16" name="CasellaDiTesto 15"/>
          <p:cNvSpPr txBox="1"/>
          <p:nvPr/>
        </p:nvSpPr>
        <p:spPr>
          <a:xfrm>
            <a:off x="5448320" y="4927520"/>
            <a:ext cx="2062424" cy="461665"/>
          </a:xfrm>
          <a:prstGeom prst="rect">
            <a:avLst/>
          </a:prstGeom>
          <a:noFill/>
        </p:spPr>
        <p:txBody>
          <a:bodyPr wrap="none" rtlCol="0">
            <a:spAutoFit/>
          </a:bodyPr>
          <a:lstStyle/>
          <a:p>
            <a:r>
              <a:rPr lang="it-IT" sz="2400" dirty="0" err="1">
                <a:solidFill>
                  <a:srgbClr val="5B1D24"/>
                </a:solidFill>
                <a:latin typeface="Josefin Sans" charset="0"/>
                <a:ea typeface="Josefin Sans" charset="0"/>
                <a:cs typeface="Josefin Sans" charset="0"/>
              </a:rPr>
              <a:t>Newest</a:t>
            </a:r>
            <a:r>
              <a:rPr lang="it-IT" sz="2400" dirty="0">
                <a:solidFill>
                  <a:srgbClr val="5B1D24"/>
                </a:solidFill>
                <a:latin typeface="Josefin Sans" charset="0"/>
                <a:ea typeface="Josefin Sans" charset="0"/>
                <a:cs typeface="Josefin Sans" charset="0"/>
              </a:rPr>
              <a:t> </a:t>
            </a:r>
            <a:r>
              <a:rPr lang="it-IT" sz="2400" dirty="0" err="1">
                <a:solidFill>
                  <a:srgbClr val="5B1D24"/>
                </a:solidFill>
                <a:latin typeface="Josefin Sans" charset="0"/>
                <a:ea typeface="Josefin Sans" charset="0"/>
                <a:cs typeface="Josefin Sans" charset="0"/>
              </a:rPr>
              <a:t>Section</a:t>
            </a:r>
            <a:endParaRPr lang="it-IT" sz="2400" dirty="0">
              <a:solidFill>
                <a:srgbClr val="5B1D24"/>
              </a:solidFill>
              <a:latin typeface="Josefin Sans" charset="0"/>
              <a:ea typeface="Josefin Sans" charset="0"/>
              <a:cs typeface="Josefin Sans" charset="0"/>
            </a:endParaRPr>
          </a:p>
        </p:txBody>
      </p:sp>
      <p:sp>
        <p:nvSpPr>
          <p:cNvPr id="22" name="CasellaDiTesto 21"/>
          <p:cNvSpPr txBox="1"/>
          <p:nvPr/>
        </p:nvSpPr>
        <p:spPr>
          <a:xfrm>
            <a:off x="169030" y="3108827"/>
            <a:ext cx="8549640" cy="769441"/>
          </a:xfrm>
          <a:prstGeom prst="rect">
            <a:avLst/>
          </a:prstGeom>
          <a:noFill/>
        </p:spPr>
        <p:txBody>
          <a:bodyPr wrap="square" rtlCol="0">
            <a:spAutoFit/>
          </a:bodyPr>
          <a:lstStyle/>
          <a:p>
            <a:pPr algn="ctr"/>
            <a:r>
              <a:rPr lang="it-IT" sz="2200" dirty="0">
                <a:solidFill>
                  <a:srgbClr val="5B1D24"/>
                </a:solidFill>
                <a:latin typeface="Josefin Sans" charset="0"/>
                <a:ea typeface="Josefin Sans" charset="0"/>
                <a:cs typeface="Josefin Sans" charset="0"/>
              </a:rPr>
              <a:t>The TLIO </a:t>
            </a:r>
            <a:r>
              <a:rPr lang="it-IT" sz="2200" dirty="0" err="1">
                <a:solidFill>
                  <a:srgbClr val="5B1D24"/>
                </a:solidFill>
                <a:latin typeface="Josefin Sans" charset="0"/>
                <a:ea typeface="Josefin Sans" charset="0"/>
                <a:cs typeface="Josefin Sans" charset="0"/>
              </a:rPr>
              <a:t>is</a:t>
            </a:r>
            <a:r>
              <a:rPr lang="it-IT" sz="2200" dirty="0">
                <a:solidFill>
                  <a:srgbClr val="5B1D24"/>
                </a:solidFill>
                <a:latin typeface="Josefin Sans" charset="0"/>
                <a:ea typeface="Josefin Sans" charset="0"/>
                <a:cs typeface="Josefin Sans" charset="0"/>
              </a:rPr>
              <a:t> the first </a:t>
            </a:r>
            <a:r>
              <a:rPr lang="it-IT" sz="2200" dirty="0" err="1">
                <a:solidFill>
                  <a:srgbClr val="5B1D24"/>
                </a:solidFill>
                <a:latin typeface="Josefin Sans" charset="0"/>
                <a:ea typeface="Josefin Sans" charset="0"/>
                <a:cs typeface="Josefin Sans" charset="0"/>
              </a:rPr>
              <a:t>chronological</a:t>
            </a:r>
            <a:r>
              <a:rPr lang="it-IT" sz="2200" dirty="0">
                <a:solidFill>
                  <a:srgbClr val="5B1D24"/>
                </a:solidFill>
                <a:latin typeface="Josefin Sans" charset="0"/>
                <a:ea typeface="Josefin Sans" charset="0"/>
                <a:cs typeface="Josefin Sans" charset="0"/>
              </a:rPr>
              <a:t> </a:t>
            </a:r>
            <a:r>
              <a:rPr lang="it-IT" sz="2200" dirty="0" err="1">
                <a:solidFill>
                  <a:srgbClr val="5B1D24"/>
                </a:solidFill>
                <a:latin typeface="Josefin Sans" charset="0"/>
                <a:ea typeface="Josefin Sans" charset="0"/>
                <a:cs typeface="Josefin Sans" charset="0"/>
              </a:rPr>
              <a:t>section</a:t>
            </a:r>
            <a:r>
              <a:rPr lang="it-IT" sz="2200" dirty="0">
                <a:solidFill>
                  <a:srgbClr val="5B1D24"/>
                </a:solidFill>
                <a:latin typeface="Josefin Sans" charset="0"/>
                <a:ea typeface="Josefin Sans" charset="0"/>
                <a:cs typeface="Josefin Sans" charset="0"/>
              </a:rPr>
              <a:t> of the complete </a:t>
            </a:r>
            <a:r>
              <a:rPr lang="it-IT" sz="2200" dirty="0" err="1">
                <a:solidFill>
                  <a:srgbClr val="5B1D24"/>
                </a:solidFill>
                <a:latin typeface="Josefin Sans" charset="0"/>
                <a:ea typeface="Josefin Sans" charset="0"/>
                <a:cs typeface="Josefin Sans" charset="0"/>
              </a:rPr>
              <a:t>historical</a:t>
            </a:r>
            <a:r>
              <a:rPr lang="it-IT" sz="2200" dirty="0">
                <a:solidFill>
                  <a:srgbClr val="5B1D24"/>
                </a:solidFill>
                <a:latin typeface="Josefin Sans" charset="0"/>
                <a:ea typeface="Josefin Sans" charset="0"/>
                <a:cs typeface="Josefin Sans" charset="0"/>
              </a:rPr>
              <a:t> </a:t>
            </a:r>
            <a:r>
              <a:rPr lang="it-IT" sz="2200" dirty="0" err="1">
                <a:solidFill>
                  <a:srgbClr val="5B1D24"/>
                </a:solidFill>
                <a:latin typeface="Josefin Sans" charset="0"/>
                <a:ea typeface="Josefin Sans" charset="0"/>
                <a:cs typeface="Josefin Sans" charset="0"/>
              </a:rPr>
              <a:t>dictionary</a:t>
            </a:r>
            <a:r>
              <a:rPr lang="it-IT" sz="2200" dirty="0">
                <a:solidFill>
                  <a:srgbClr val="5B1D24"/>
                </a:solidFill>
                <a:latin typeface="Josefin Sans" charset="0"/>
                <a:ea typeface="Josefin Sans" charset="0"/>
                <a:cs typeface="Josefin Sans" charset="0"/>
              </a:rPr>
              <a:t> of </a:t>
            </a:r>
            <a:r>
              <a:rPr lang="it-IT" sz="2200" dirty="0" err="1">
                <a:solidFill>
                  <a:srgbClr val="5B1D24"/>
                </a:solidFill>
                <a:latin typeface="Josefin Sans" charset="0"/>
                <a:ea typeface="Josefin Sans" charset="0"/>
                <a:cs typeface="Josefin Sans" charset="0"/>
              </a:rPr>
              <a:t>Italian</a:t>
            </a:r>
            <a:r>
              <a:rPr lang="it-IT" sz="2200" dirty="0">
                <a:solidFill>
                  <a:srgbClr val="5B1D24"/>
                </a:solidFill>
                <a:latin typeface="Josefin Sans" charset="0"/>
                <a:ea typeface="Josefin Sans" charset="0"/>
                <a:cs typeface="Josefin Sans" charset="0"/>
              </a:rPr>
              <a:t> </a:t>
            </a:r>
            <a:r>
              <a:rPr lang="it-IT" sz="2200" dirty="0" err="1">
                <a:solidFill>
                  <a:srgbClr val="5B1D24"/>
                </a:solidFill>
                <a:latin typeface="Josefin Sans" charset="0"/>
                <a:ea typeface="Josefin Sans" charset="0"/>
                <a:cs typeface="Josefin Sans" charset="0"/>
              </a:rPr>
              <a:t>rather</a:t>
            </a:r>
            <a:r>
              <a:rPr lang="it-IT" sz="2200" dirty="0">
                <a:solidFill>
                  <a:srgbClr val="5B1D24"/>
                </a:solidFill>
                <a:latin typeface="Josefin Sans" charset="0"/>
                <a:ea typeface="Josefin Sans" charset="0"/>
                <a:cs typeface="Josefin Sans" charset="0"/>
              </a:rPr>
              <a:t> </a:t>
            </a:r>
            <a:r>
              <a:rPr lang="it-IT" sz="2200" dirty="0" err="1">
                <a:solidFill>
                  <a:srgbClr val="5B1D24"/>
                </a:solidFill>
                <a:latin typeface="Josefin Sans" charset="0"/>
                <a:ea typeface="Josefin Sans" charset="0"/>
                <a:cs typeface="Josefin Sans" charset="0"/>
              </a:rPr>
              <a:t>than</a:t>
            </a:r>
            <a:r>
              <a:rPr lang="it-IT" sz="2200" dirty="0">
                <a:solidFill>
                  <a:srgbClr val="5B1D24"/>
                </a:solidFill>
                <a:latin typeface="Josefin Sans" charset="0"/>
                <a:ea typeface="Josefin Sans" charset="0"/>
                <a:cs typeface="Josefin Sans" charset="0"/>
              </a:rPr>
              <a:t> an </a:t>
            </a:r>
            <a:r>
              <a:rPr lang="it-IT" sz="2200" dirty="0" err="1">
                <a:solidFill>
                  <a:srgbClr val="5B1D24"/>
                </a:solidFill>
                <a:latin typeface="Josefin Sans" charset="0"/>
                <a:ea typeface="Josefin Sans" charset="0"/>
                <a:cs typeface="Josefin Sans" charset="0"/>
              </a:rPr>
              <a:t>autonomous</a:t>
            </a:r>
            <a:r>
              <a:rPr lang="it-IT" sz="2200" dirty="0">
                <a:solidFill>
                  <a:srgbClr val="5B1D24"/>
                </a:solidFill>
                <a:latin typeface="Josefin Sans" charset="0"/>
                <a:ea typeface="Josefin Sans" charset="0"/>
                <a:cs typeface="Josefin Sans" charset="0"/>
              </a:rPr>
              <a:t> </a:t>
            </a:r>
            <a:r>
              <a:rPr lang="it-IT" sz="2200" dirty="0" err="1">
                <a:solidFill>
                  <a:srgbClr val="5B1D24"/>
                </a:solidFill>
                <a:latin typeface="Josefin Sans" charset="0"/>
                <a:ea typeface="Josefin Sans" charset="0"/>
                <a:cs typeface="Josefin Sans" charset="0"/>
              </a:rPr>
              <a:t>dictionary</a:t>
            </a:r>
            <a:r>
              <a:rPr lang="it-IT" sz="2200" dirty="0">
                <a:solidFill>
                  <a:srgbClr val="5B1D24"/>
                </a:solidFill>
                <a:latin typeface="Josefin Sans" charset="0"/>
                <a:ea typeface="Josefin Sans" charset="0"/>
                <a:cs typeface="Josefin Sans" charset="0"/>
              </a:rPr>
              <a:t> of </a:t>
            </a:r>
            <a:r>
              <a:rPr lang="it-IT" sz="2200" dirty="0" err="1">
                <a:solidFill>
                  <a:srgbClr val="5B1D24"/>
                </a:solidFill>
                <a:latin typeface="Josefin Sans" charset="0"/>
                <a:ea typeface="Josefin Sans" charset="0"/>
                <a:cs typeface="Josefin Sans" charset="0"/>
              </a:rPr>
              <a:t>early</a:t>
            </a:r>
            <a:r>
              <a:rPr lang="it-IT" sz="2200" dirty="0">
                <a:solidFill>
                  <a:srgbClr val="5B1D24"/>
                </a:solidFill>
                <a:latin typeface="Josefin Sans" charset="0"/>
                <a:ea typeface="Josefin Sans" charset="0"/>
                <a:cs typeface="Josefin Sans" charset="0"/>
              </a:rPr>
              <a:t> </a:t>
            </a:r>
            <a:r>
              <a:rPr lang="it-IT" sz="2200" dirty="0" err="1">
                <a:solidFill>
                  <a:srgbClr val="5B1D24"/>
                </a:solidFill>
                <a:latin typeface="Josefin Sans" charset="0"/>
                <a:ea typeface="Josefin Sans" charset="0"/>
                <a:cs typeface="Josefin Sans" charset="0"/>
              </a:rPr>
              <a:t>Italian</a:t>
            </a:r>
            <a:endParaRPr lang="it-IT" sz="2200" dirty="0">
              <a:solidFill>
                <a:srgbClr val="5B1D24"/>
              </a:solidFill>
              <a:latin typeface="Josefin Sans" charset="0"/>
              <a:ea typeface="Josefin Sans" charset="0"/>
              <a:cs typeface="Josefin Sans" charset="0"/>
            </a:endParaRPr>
          </a:p>
        </p:txBody>
      </p:sp>
    </p:spTree>
    <p:extLst>
      <p:ext uri="{BB962C8B-B14F-4D97-AF65-F5344CB8AC3E}">
        <p14:creationId xmlns:p14="http://schemas.microsoft.com/office/powerpoint/2010/main" val="759575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096006-A99A-E245-B323-6DCD6E435315}"/>
              </a:ext>
            </a:extLst>
          </p:cNvPr>
          <p:cNvSpPr>
            <a:spLocks noGrp="1"/>
          </p:cNvSpPr>
          <p:nvPr>
            <p:ph type="title"/>
          </p:nvPr>
        </p:nvSpPr>
        <p:spPr>
          <a:xfrm>
            <a:off x="3724072" y="1207008"/>
            <a:ext cx="4939868" cy="708420"/>
          </a:xfrm>
        </p:spPr>
        <p:txBody>
          <a:bodyPr anchor="b">
            <a:normAutofit/>
          </a:bodyPr>
          <a:lstStyle/>
          <a:p>
            <a:pPr marL="0" indent="0">
              <a:buNone/>
            </a:pPr>
            <a:r>
              <a:rPr lang="it-IT" sz="4400"/>
              <a:t>De Mauro</a:t>
            </a:r>
            <a:endParaRPr lang="it-IT" sz="4400" dirty="0"/>
          </a:p>
        </p:txBody>
      </p:sp>
      <p:sp>
        <p:nvSpPr>
          <p:cNvPr id="3" name="Segnaposto contenuto 2">
            <a:extLst>
              <a:ext uri="{FF2B5EF4-FFF2-40B4-BE49-F238E27FC236}">
                <a16:creationId xmlns:a16="http://schemas.microsoft.com/office/drawing/2014/main" id="{0D57FB37-8902-F040-AF86-9DD87B03766C}"/>
              </a:ext>
            </a:extLst>
          </p:cNvPr>
          <p:cNvSpPr>
            <a:spLocks noGrp="1"/>
          </p:cNvSpPr>
          <p:nvPr>
            <p:ph idx="1"/>
          </p:nvPr>
        </p:nvSpPr>
        <p:spPr>
          <a:xfrm>
            <a:off x="3724073" y="2438400"/>
            <a:ext cx="4939867" cy="3785419"/>
          </a:xfrm>
        </p:spPr>
        <p:txBody>
          <a:bodyPr>
            <a:normAutofit fontScale="92500" lnSpcReduction="20000"/>
          </a:bodyPr>
          <a:lstStyle/>
          <a:p>
            <a:pPr marL="0" indent="0">
              <a:buNone/>
            </a:pPr>
            <a:r>
              <a:rPr lang="it-IT" sz="1600" dirty="0"/>
              <a:t> </a:t>
            </a:r>
          </a:p>
          <a:p>
            <a:pPr marL="0" indent="0">
              <a:buNone/>
            </a:pPr>
            <a:r>
              <a:rPr lang="it-IT" sz="1600" b="1" dirty="0"/>
              <a:t>Vocabolario</a:t>
            </a:r>
          </a:p>
          <a:p>
            <a:pPr marL="0" indent="0">
              <a:buNone/>
            </a:pPr>
            <a:r>
              <a:rPr lang="it-IT" sz="1600" dirty="0"/>
              <a:t>Insieme di tutti i vocaboli adoperati da un singolo autore che abbia scritto testi tendenzialmente omogenei tra loro […] oppure adoperati da un singolo parlante o gruppo di parlanti nel discorrere</a:t>
            </a:r>
          </a:p>
          <a:p>
            <a:pPr marL="0" indent="0">
              <a:buNone/>
            </a:pPr>
            <a:endParaRPr lang="it-IT" sz="1600" dirty="0"/>
          </a:p>
          <a:p>
            <a:pPr marL="0" indent="0">
              <a:buNone/>
            </a:pPr>
            <a:r>
              <a:rPr lang="it-IT" sz="1600" b="1" dirty="0"/>
              <a:t>Lessico</a:t>
            </a:r>
          </a:p>
          <a:p>
            <a:pPr marL="0" indent="0">
              <a:buNone/>
            </a:pPr>
            <a:r>
              <a:rPr lang="it-IT" sz="1600" dirty="0"/>
              <a:t>la integrazione (somma logica) di tutti i possibili vocabolari intesi come si è anzidetto</a:t>
            </a:r>
          </a:p>
          <a:p>
            <a:pPr marL="0" indent="0">
              <a:buNone/>
            </a:pPr>
            <a:r>
              <a:rPr lang="it-IT" sz="1600" dirty="0"/>
              <a:t>l’insieme delle regole di formazione di altri possibili vocaboli che, ancorché non attestati o , al momento, non ancora attestati negli scritti e nei discorsi di cui si serba memoria, possono tuttavia </a:t>
            </a:r>
            <a:r>
              <a:rPr lang="it-IT" sz="1600" dirty="0" err="1"/>
              <a:t>esere</a:t>
            </a:r>
            <a:r>
              <a:rPr lang="it-IT" sz="1600" dirty="0"/>
              <a:t> generati (cioè compresi e prodotti) a partire da vocaboli già esistenti e dalle </a:t>
            </a:r>
            <a:r>
              <a:rPr lang="it-IT" sz="1600" dirty="0" err="1"/>
              <a:t>gia</a:t>
            </a:r>
            <a:r>
              <a:rPr lang="it-IT" sz="1600" dirty="0"/>
              <a:t> esistenti e operanti regole di formazione delle parole</a:t>
            </a:r>
          </a:p>
          <a:p>
            <a:pPr marL="0" indent="0">
              <a:buNone/>
            </a:pPr>
            <a:endParaRPr lang="it-IT" sz="1600" dirty="0"/>
          </a:p>
        </p:txBody>
      </p:sp>
      <p:pic>
        <p:nvPicPr>
          <p:cNvPr id="5" name="Picture 4" descr="Libro aperto">
            <a:extLst>
              <a:ext uri="{FF2B5EF4-FFF2-40B4-BE49-F238E27FC236}">
                <a16:creationId xmlns:a16="http://schemas.microsoft.com/office/drawing/2014/main" id="{D6134F1C-D917-F74E-ECE4-DB6545626469}"/>
              </a:ext>
            </a:extLst>
          </p:cNvPr>
          <p:cNvPicPr>
            <a:picLocks noChangeAspect="1"/>
          </p:cNvPicPr>
          <p:nvPr/>
        </p:nvPicPr>
        <p:blipFill rotWithShape="1">
          <a:blip r:embed="rId2"/>
          <a:srcRect l="32427" r="33733" b="-1"/>
          <a:stretch/>
        </p:blipFill>
        <p:spPr>
          <a:xfrm>
            <a:off x="20" y="10"/>
            <a:ext cx="3476673" cy="6857990"/>
          </a:xfrm>
          <a:prstGeom prst="rect">
            <a:avLst/>
          </a:prstGeom>
          <a:effectLst/>
        </p:spPr>
      </p:pic>
    </p:spTree>
    <p:extLst>
      <p:ext uri="{BB962C8B-B14F-4D97-AF65-F5344CB8AC3E}">
        <p14:creationId xmlns:p14="http://schemas.microsoft.com/office/powerpoint/2010/main" val="1691551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tangolo 17"/>
          <p:cNvSpPr/>
          <p:nvPr/>
        </p:nvSpPr>
        <p:spPr>
          <a:xfrm>
            <a:off x="-3" y="2154242"/>
            <a:ext cx="9144002" cy="1427158"/>
          </a:xfrm>
          <a:prstGeom prst="rect">
            <a:avLst/>
          </a:prstGeom>
          <a:solidFill>
            <a:srgbClr val="E6A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Josefin Sans" charset="0"/>
              <a:ea typeface="Josefin Sans" charset="0"/>
              <a:cs typeface="Josefin Sans" charset="0"/>
            </a:endParaRPr>
          </a:p>
        </p:txBody>
      </p:sp>
      <p:sp>
        <p:nvSpPr>
          <p:cNvPr id="10" name="Rettangolo 9"/>
          <p:cNvSpPr/>
          <p:nvPr/>
        </p:nvSpPr>
        <p:spPr>
          <a:xfrm>
            <a:off x="-1" y="-1"/>
            <a:ext cx="9144000" cy="685801"/>
          </a:xfrm>
          <a:prstGeom prst="rect">
            <a:avLst/>
          </a:prstGeom>
          <a:ln/>
        </p:spPr>
        <p:style>
          <a:lnRef idx="0">
            <a:schemeClr val="accent4"/>
          </a:lnRef>
          <a:fillRef idx="1003">
            <a:schemeClr val="dk2"/>
          </a:fillRef>
          <a:effectRef idx="3">
            <a:schemeClr val="accent4"/>
          </a:effectRef>
          <a:fontRef idx="minor">
            <a:schemeClr val="lt1"/>
          </a:fontRef>
        </p:style>
        <p:txBody>
          <a:bodyPr rtlCol="0" anchor="ctr"/>
          <a:lstStyle/>
          <a:p>
            <a:pPr algn="ctr"/>
            <a:endParaRPr lang="it-IT"/>
          </a:p>
        </p:txBody>
      </p:sp>
      <p:sp>
        <p:nvSpPr>
          <p:cNvPr id="4" name="Titolo 3"/>
          <p:cNvSpPr>
            <a:spLocks noGrp="1"/>
          </p:cNvSpPr>
          <p:nvPr>
            <p:ph type="ctrTitle"/>
          </p:nvPr>
        </p:nvSpPr>
        <p:spPr>
          <a:xfrm>
            <a:off x="1374370" y="3073215"/>
            <a:ext cx="6395258" cy="976745"/>
          </a:xfrm>
        </p:spPr>
        <p:txBody>
          <a:bodyPr>
            <a:noAutofit/>
          </a:bodyPr>
          <a:lstStyle/>
          <a:p>
            <a:r>
              <a:rPr lang="it-IT" sz="2800">
                <a:solidFill>
                  <a:schemeClr val="bg1"/>
                </a:solidFill>
                <a:latin typeface="Josefin Sans" charset="0"/>
                <a:ea typeface="Josefin Sans" charset="0"/>
                <a:cs typeface="Josefin Sans" charset="0"/>
              </a:rPr>
              <a:t>OVI / TLIO</a:t>
            </a:r>
            <a:endParaRPr lang="it-IT" sz="2800" dirty="0">
              <a:solidFill>
                <a:schemeClr val="bg1"/>
              </a:solidFill>
              <a:latin typeface="Josefin Sans" charset="0"/>
              <a:ea typeface="Josefin Sans" charset="0"/>
              <a:cs typeface="Josefin Sans" charset="0"/>
            </a:endParaRP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9833" y="812292"/>
            <a:ext cx="3691128" cy="1210056"/>
          </a:xfrm>
          <a:prstGeom prst="rect">
            <a:avLst/>
          </a:prstGeom>
        </p:spPr>
      </p:pic>
      <p:sp>
        <p:nvSpPr>
          <p:cNvPr id="6" name="CasellaDiTesto 5"/>
          <p:cNvSpPr txBox="1"/>
          <p:nvPr/>
        </p:nvSpPr>
        <p:spPr>
          <a:xfrm>
            <a:off x="-29924" y="2244547"/>
            <a:ext cx="9144001" cy="1077218"/>
          </a:xfrm>
          <a:prstGeom prst="rect">
            <a:avLst/>
          </a:prstGeom>
          <a:noFill/>
        </p:spPr>
        <p:txBody>
          <a:bodyPr wrap="square" rtlCol="0">
            <a:spAutoFit/>
          </a:bodyPr>
          <a:lstStyle/>
          <a:p>
            <a:pPr algn="ctr"/>
            <a:r>
              <a:rPr lang="it-IT" sz="3200" dirty="0">
                <a:solidFill>
                  <a:srgbClr val="5B1D24"/>
                </a:solidFill>
                <a:latin typeface="Josefin Sans" charset="0"/>
                <a:ea typeface="Josefin Sans" charset="0"/>
                <a:cs typeface="Josefin Sans" charset="0"/>
              </a:rPr>
              <a:t>TLIO</a:t>
            </a:r>
          </a:p>
          <a:p>
            <a:pPr algn="ctr"/>
            <a:r>
              <a:rPr lang="it-IT" sz="3200" dirty="0">
                <a:solidFill>
                  <a:srgbClr val="5B1D24"/>
                </a:solidFill>
                <a:latin typeface="Josefin Sans" charset="0"/>
                <a:ea typeface="Josefin Sans" charset="0"/>
                <a:cs typeface="Josefin Sans" charset="0"/>
              </a:rPr>
              <a:t>Tesoro della Lingua Italiana delle Origini</a:t>
            </a:r>
          </a:p>
        </p:txBody>
      </p:sp>
      <p:sp>
        <p:nvSpPr>
          <p:cNvPr id="3" name="CasellaDiTesto 2"/>
          <p:cNvSpPr txBox="1"/>
          <p:nvPr/>
        </p:nvSpPr>
        <p:spPr>
          <a:xfrm>
            <a:off x="656910" y="3845457"/>
            <a:ext cx="3865845" cy="2769989"/>
          </a:xfrm>
          <a:prstGeom prst="rect">
            <a:avLst/>
          </a:prstGeom>
          <a:noFill/>
        </p:spPr>
        <p:txBody>
          <a:bodyPr wrap="square" rtlCol="0">
            <a:spAutoFit/>
          </a:bodyPr>
          <a:lstStyle/>
          <a:p>
            <a:pPr algn="ctr"/>
            <a:r>
              <a:rPr lang="it-IT" sz="2400" b="1" dirty="0">
                <a:solidFill>
                  <a:srgbClr val="5B1D24"/>
                </a:solidFill>
                <a:latin typeface="Josefin Sans" charset="0"/>
                <a:ea typeface="Josefin Sans" charset="0"/>
                <a:cs typeface="Josefin Sans" charset="0"/>
              </a:rPr>
              <a:t>An </a:t>
            </a:r>
            <a:r>
              <a:rPr lang="it-IT" sz="2400" b="1" dirty="0" err="1">
                <a:solidFill>
                  <a:srgbClr val="5B1D24"/>
                </a:solidFill>
                <a:latin typeface="Josefin Sans" charset="0"/>
                <a:ea typeface="Josefin Sans" charset="0"/>
                <a:cs typeface="Josefin Sans" charset="0"/>
              </a:rPr>
              <a:t>historical</a:t>
            </a:r>
            <a:r>
              <a:rPr lang="it-IT" sz="2400" b="1" dirty="0">
                <a:solidFill>
                  <a:srgbClr val="5B1D24"/>
                </a:solidFill>
                <a:latin typeface="Josefin Sans" charset="0"/>
                <a:ea typeface="Josefin Sans" charset="0"/>
                <a:cs typeface="Josefin Sans" charset="0"/>
              </a:rPr>
              <a:t> </a:t>
            </a:r>
            <a:r>
              <a:rPr lang="it-IT" sz="2400" b="1" dirty="0" err="1">
                <a:solidFill>
                  <a:srgbClr val="5B1D24"/>
                </a:solidFill>
                <a:latin typeface="Josefin Sans" charset="0"/>
                <a:ea typeface="Josefin Sans" charset="0"/>
                <a:cs typeface="Josefin Sans" charset="0"/>
              </a:rPr>
              <a:t>dictionary</a:t>
            </a:r>
            <a:r>
              <a:rPr lang="it-IT" sz="2400" b="1" dirty="0">
                <a:solidFill>
                  <a:srgbClr val="5B1D24"/>
                </a:solidFill>
                <a:latin typeface="Josefin Sans" charset="0"/>
                <a:ea typeface="Josefin Sans" charset="0"/>
                <a:cs typeface="Josefin Sans" charset="0"/>
              </a:rPr>
              <a:t> of the </a:t>
            </a:r>
            <a:r>
              <a:rPr lang="it-IT" sz="2400" b="1" dirty="0" err="1">
                <a:solidFill>
                  <a:srgbClr val="5B1D24"/>
                </a:solidFill>
                <a:latin typeface="Josefin Sans" charset="0"/>
                <a:ea typeface="Josefin Sans" charset="0"/>
                <a:cs typeface="Josefin Sans" charset="0"/>
              </a:rPr>
              <a:t>early</a:t>
            </a:r>
            <a:r>
              <a:rPr lang="it-IT" sz="2400" b="1" dirty="0">
                <a:solidFill>
                  <a:srgbClr val="5B1D24"/>
                </a:solidFill>
                <a:latin typeface="Josefin Sans" charset="0"/>
                <a:ea typeface="Josefin Sans" charset="0"/>
                <a:cs typeface="Josefin Sans" charset="0"/>
              </a:rPr>
              <a:t> </a:t>
            </a:r>
            <a:r>
              <a:rPr lang="it-IT" sz="2400" b="1" dirty="0" err="1">
                <a:solidFill>
                  <a:srgbClr val="5B1D24"/>
                </a:solidFill>
                <a:latin typeface="Josefin Sans" charset="0"/>
                <a:ea typeface="Josefin Sans" charset="0"/>
                <a:cs typeface="Josefin Sans" charset="0"/>
              </a:rPr>
              <a:t>Italian</a:t>
            </a:r>
            <a:r>
              <a:rPr lang="it-IT" sz="2400" b="1" dirty="0">
                <a:solidFill>
                  <a:srgbClr val="5B1D24"/>
                </a:solidFill>
                <a:latin typeface="Josefin Sans" charset="0"/>
                <a:ea typeface="Josefin Sans" charset="0"/>
                <a:cs typeface="Josefin Sans" charset="0"/>
              </a:rPr>
              <a:t> </a:t>
            </a:r>
            <a:r>
              <a:rPr lang="it-IT" sz="2400" b="1" dirty="0" err="1">
                <a:solidFill>
                  <a:srgbClr val="5B1D24"/>
                </a:solidFill>
                <a:latin typeface="Josefin Sans" charset="0"/>
                <a:ea typeface="Josefin Sans" charset="0"/>
                <a:cs typeface="Josefin Sans" charset="0"/>
              </a:rPr>
              <a:t>language</a:t>
            </a:r>
            <a:r>
              <a:rPr lang="it-IT" sz="2400" b="1" dirty="0">
                <a:solidFill>
                  <a:srgbClr val="5B1D24"/>
                </a:solidFill>
                <a:latin typeface="Josefin Sans" charset="0"/>
                <a:ea typeface="Josefin Sans" charset="0"/>
                <a:cs typeface="Josefin Sans" charset="0"/>
              </a:rPr>
              <a:t>. </a:t>
            </a:r>
          </a:p>
          <a:p>
            <a:endParaRPr lang="it-IT" dirty="0">
              <a:solidFill>
                <a:srgbClr val="5B1D24"/>
              </a:solidFill>
              <a:latin typeface="Josefin Sans" charset="0"/>
              <a:ea typeface="Josefin Sans" charset="0"/>
              <a:cs typeface="Josefin Sans" charset="0"/>
            </a:endParaRPr>
          </a:p>
          <a:p>
            <a:pPr algn="ctr"/>
            <a:r>
              <a:rPr lang="it-IT" dirty="0">
                <a:solidFill>
                  <a:srgbClr val="5B1D24"/>
                </a:solidFill>
                <a:latin typeface="Josefin Sans" charset="0"/>
                <a:ea typeface="Josefin Sans" charset="0"/>
                <a:cs typeface="Josefin Sans" charset="0"/>
              </a:rPr>
              <a:t>“</a:t>
            </a:r>
            <a:r>
              <a:rPr lang="it-IT" dirty="0" err="1">
                <a:solidFill>
                  <a:srgbClr val="5B1D24"/>
                </a:solidFill>
                <a:latin typeface="Josefin Sans" charset="0"/>
                <a:ea typeface="Josefin Sans" charset="0"/>
                <a:cs typeface="Josefin Sans" charset="0"/>
              </a:rPr>
              <a:t>Italian</a:t>
            </a:r>
            <a:r>
              <a:rPr lang="it-IT" dirty="0">
                <a:solidFill>
                  <a:srgbClr val="5B1D24"/>
                </a:solidFill>
                <a:latin typeface="Josefin Sans" charset="0"/>
                <a:ea typeface="Josefin Sans" charset="0"/>
                <a:cs typeface="Josefin Sans" charset="0"/>
              </a:rPr>
              <a:t>” = “Italo-Romance”</a:t>
            </a:r>
          </a:p>
          <a:p>
            <a:pPr algn="ctr"/>
            <a:r>
              <a:rPr lang="it-IT" dirty="0">
                <a:solidFill>
                  <a:srgbClr val="5B1D24"/>
                </a:solidFill>
                <a:latin typeface="Josefin Sans" charset="0"/>
                <a:ea typeface="Josefin Sans" charset="0"/>
                <a:cs typeface="Josefin Sans" charset="0"/>
              </a:rPr>
              <a:t>the </a:t>
            </a:r>
            <a:r>
              <a:rPr lang="it-IT" dirty="0" err="1">
                <a:solidFill>
                  <a:srgbClr val="5B1D24"/>
                </a:solidFill>
                <a:latin typeface="Josefin Sans" charset="0"/>
                <a:ea typeface="Josefin Sans" charset="0"/>
                <a:cs typeface="Josefin Sans" charset="0"/>
              </a:rPr>
              <a:t>entire</a:t>
            </a:r>
            <a:r>
              <a:rPr lang="it-IT" dirty="0">
                <a:solidFill>
                  <a:srgbClr val="5B1D24"/>
                </a:solidFill>
                <a:latin typeface="Josefin Sans" charset="0"/>
                <a:ea typeface="Josefin Sans" charset="0"/>
                <a:cs typeface="Josefin Sans" charset="0"/>
              </a:rPr>
              <a:t> </a:t>
            </a:r>
            <a:r>
              <a:rPr lang="it-IT" dirty="0" err="1">
                <a:solidFill>
                  <a:srgbClr val="5B1D24"/>
                </a:solidFill>
                <a:latin typeface="Josefin Sans" charset="0"/>
                <a:ea typeface="Josefin Sans" charset="0"/>
                <a:cs typeface="Josefin Sans" charset="0"/>
              </a:rPr>
              <a:t>system</a:t>
            </a:r>
            <a:r>
              <a:rPr lang="it-IT" dirty="0">
                <a:solidFill>
                  <a:srgbClr val="5B1D24"/>
                </a:solidFill>
                <a:latin typeface="Josefin Sans" charset="0"/>
                <a:ea typeface="Josefin Sans" charset="0"/>
                <a:cs typeface="Josefin Sans" charset="0"/>
              </a:rPr>
              <a:t> of </a:t>
            </a:r>
            <a:r>
              <a:rPr lang="it-IT" dirty="0" err="1">
                <a:solidFill>
                  <a:srgbClr val="5B1D24"/>
                </a:solidFill>
                <a:latin typeface="Josefin Sans" charset="0"/>
                <a:ea typeface="Josefin Sans" charset="0"/>
                <a:cs typeface="Josefin Sans" charset="0"/>
              </a:rPr>
              <a:t>medieval</a:t>
            </a:r>
            <a:r>
              <a:rPr lang="it-IT" dirty="0">
                <a:solidFill>
                  <a:srgbClr val="5B1D24"/>
                </a:solidFill>
                <a:latin typeface="Josefin Sans" charset="0"/>
                <a:ea typeface="Josefin Sans" charset="0"/>
                <a:cs typeface="Josefin Sans" charset="0"/>
              </a:rPr>
              <a:t> </a:t>
            </a:r>
            <a:r>
              <a:rPr lang="it-IT" dirty="0" err="1">
                <a:solidFill>
                  <a:srgbClr val="5B1D24"/>
                </a:solidFill>
                <a:latin typeface="Josefin Sans" charset="0"/>
                <a:ea typeface="Josefin Sans" charset="0"/>
                <a:cs typeface="Josefin Sans" charset="0"/>
              </a:rPr>
              <a:t>Italian</a:t>
            </a:r>
            <a:r>
              <a:rPr lang="it-IT" dirty="0">
                <a:solidFill>
                  <a:srgbClr val="5B1D24"/>
                </a:solidFill>
                <a:latin typeface="Josefin Sans" charset="0"/>
                <a:ea typeface="Josefin Sans" charset="0"/>
                <a:cs typeface="Josefin Sans" charset="0"/>
              </a:rPr>
              <a:t> </a:t>
            </a:r>
            <a:r>
              <a:rPr lang="it-IT" dirty="0" err="1">
                <a:solidFill>
                  <a:srgbClr val="5B1D24"/>
                </a:solidFill>
                <a:latin typeface="Josefin Sans" charset="0"/>
                <a:ea typeface="Josefin Sans" charset="0"/>
                <a:cs typeface="Josefin Sans" charset="0"/>
              </a:rPr>
              <a:t>linguistic</a:t>
            </a:r>
            <a:r>
              <a:rPr lang="it-IT" dirty="0">
                <a:solidFill>
                  <a:srgbClr val="5B1D24"/>
                </a:solidFill>
                <a:latin typeface="Josefin Sans" charset="0"/>
                <a:ea typeface="Josefin Sans" charset="0"/>
                <a:cs typeface="Josefin Sans" charset="0"/>
              </a:rPr>
              <a:t> </a:t>
            </a:r>
            <a:r>
              <a:rPr lang="it-IT" dirty="0" err="1">
                <a:solidFill>
                  <a:srgbClr val="5B1D24"/>
                </a:solidFill>
                <a:latin typeface="Josefin Sans" charset="0"/>
                <a:ea typeface="Josefin Sans" charset="0"/>
                <a:cs typeface="Josefin Sans" charset="0"/>
              </a:rPr>
              <a:t>varieties</a:t>
            </a:r>
            <a:r>
              <a:rPr lang="it-IT" dirty="0">
                <a:solidFill>
                  <a:srgbClr val="5B1D24"/>
                </a:solidFill>
                <a:latin typeface="Josefin Sans" charset="0"/>
                <a:ea typeface="Josefin Sans" charset="0"/>
                <a:cs typeface="Josefin Sans" charset="0"/>
              </a:rPr>
              <a:t>, </a:t>
            </a:r>
            <a:r>
              <a:rPr lang="it-IT" dirty="0" err="1">
                <a:solidFill>
                  <a:srgbClr val="5B1D24"/>
                </a:solidFill>
                <a:latin typeface="Josefin Sans" charset="0"/>
                <a:ea typeface="Josefin Sans" charset="0"/>
                <a:cs typeface="Josefin Sans" charset="0"/>
              </a:rPr>
              <a:t>not</a:t>
            </a:r>
            <a:r>
              <a:rPr lang="it-IT" dirty="0">
                <a:solidFill>
                  <a:srgbClr val="5B1D24"/>
                </a:solidFill>
                <a:latin typeface="Josefin Sans" charset="0"/>
                <a:ea typeface="Josefin Sans" charset="0"/>
                <a:cs typeface="Josefin Sans" charset="0"/>
              </a:rPr>
              <a:t> </a:t>
            </a:r>
            <a:r>
              <a:rPr lang="it-IT" dirty="0" err="1">
                <a:solidFill>
                  <a:srgbClr val="5B1D24"/>
                </a:solidFill>
                <a:latin typeface="Josefin Sans" charset="0"/>
                <a:ea typeface="Josefin Sans" charset="0"/>
                <a:cs typeface="Josefin Sans" charset="0"/>
              </a:rPr>
              <a:t>only</a:t>
            </a:r>
            <a:r>
              <a:rPr lang="it-IT" dirty="0">
                <a:solidFill>
                  <a:srgbClr val="5B1D24"/>
                </a:solidFill>
                <a:latin typeface="Josefin Sans" charset="0"/>
                <a:ea typeface="Josefin Sans" charset="0"/>
                <a:cs typeface="Josefin Sans" charset="0"/>
              </a:rPr>
              <a:t> </a:t>
            </a:r>
            <a:r>
              <a:rPr lang="it-IT" dirty="0" err="1">
                <a:solidFill>
                  <a:srgbClr val="5B1D24"/>
                </a:solidFill>
                <a:latin typeface="Josefin Sans" charset="0"/>
                <a:ea typeface="Josefin Sans" charset="0"/>
                <a:cs typeface="Josefin Sans" charset="0"/>
              </a:rPr>
              <a:t>Florentine</a:t>
            </a:r>
            <a:r>
              <a:rPr lang="it-IT" dirty="0">
                <a:solidFill>
                  <a:srgbClr val="5B1D24"/>
                </a:solidFill>
                <a:latin typeface="Josefin Sans" charset="0"/>
                <a:ea typeface="Josefin Sans" charset="0"/>
                <a:cs typeface="Josefin Sans" charset="0"/>
              </a:rPr>
              <a:t> (i.e., the </a:t>
            </a:r>
            <a:r>
              <a:rPr lang="it-IT" dirty="0" err="1">
                <a:solidFill>
                  <a:srgbClr val="5B1D24"/>
                </a:solidFill>
                <a:latin typeface="Josefin Sans" charset="0"/>
                <a:ea typeface="Josefin Sans" charset="0"/>
                <a:cs typeface="Josefin Sans" charset="0"/>
              </a:rPr>
              <a:t>oldest</a:t>
            </a:r>
            <a:r>
              <a:rPr lang="it-IT" dirty="0">
                <a:solidFill>
                  <a:srgbClr val="5B1D24"/>
                </a:solidFill>
                <a:latin typeface="Josefin Sans" charset="0"/>
                <a:ea typeface="Josefin Sans" charset="0"/>
                <a:cs typeface="Josefin Sans" charset="0"/>
              </a:rPr>
              <a:t> </a:t>
            </a:r>
            <a:r>
              <a:rPr lang="it-IT" dirty="0" err="1">
                <a:solidFill>
                  <a:srgbClr val="5B1D24"/>
                </a:solidFill>
                <a:latin typeface="Josefin Sans" charset="0"/>
                <a:ea typeface="Josefin Sans" charset="0"/>
                <a:cs typeface="Josefin Sans" charset="0"/>
              </a:rPr>
              <a:t>phase</a:t>
            </a:r>
            <a:r>
              <a:rPr lang="it-IT" dirty="0">
                <a:solidFill>
                  <a:srgbClr val="5B1D24"/>
                </a:solidFill>
                <a:latin typeface="Josefin Sans" charset="0"/>
                <a:ea typeface="Josefin Sans" charset="0"/>
                <a:cs typeface="Josefin Sans" charset="0"/>
              </a:rPr>
              <a:t> of </a:t>
            </a:r>
            <a:r>
              <a:rPr lang="it-IT" dirty="0" err="1">
                <a:solidFill>
                  <a:srgbClr val="5B1D24"/>
                </a:solidFill>
                <a:latin typeface="Josefin Sans" charset="0"/>
                <a:ea typeface="Josefin Sans" charset="0"/>
                <a:cs typeface="Josefin Sans" charset="0"/>
              </a:rPr>
              <a:t>modern</a:t>
            </a:r>
            <a:r>
              <a:rPr lang="it-IT" dirty="0">
                <a:solidFill>
                  <a:srgbClr val="5B1D24"/>
                </a:solidFill>
                <a:latin typeface="Josefin Sans" charset="0"/>
                <a:ea typeface="Josefin Sans" charset="0"/>
                <a:cs typeface="Josefin Sans" charset="0"/>
              </a:rPr>
              <a:t> Standard </a:t>
            </a:r>
            <a:r>
              <a:rPr lang="it-IT" dirty="0" err="1">
                <a:solidFill>
                  <a:srgbClr val="5B1D24"/>
                </a:solidFill>
                <a:latin typeface="Josefin Sans" charset="0"/>
                <a:ea typeface="Josefin Sans" charset="0"/>
                <a:cs typeface="Josefin Sans" charset="0"/>
              </a:rPr>
              <a:t>Italian</a:t>
            </a:r>
            <a:r>
              <a:rPr lang="it-IT" dirty="0">
                <a:solidFill>
                  <a:srgbClr val="5B1D24"/>
                </a:solidFill>
                <a:latin typeface="Josefin Sans" charset="0"/>
                <a:ea typeface="Josefin Sans" charset="0"/>
                <a:cs typeface="Josefin Sans" charset="0"/>
              </a:rPr>
              <a:t>).</a:t>
            </a:r>
          </a:p>
          <a:p>
            <a:endParaRPr lang="it-IT" dirty="0">
              <a:solidFill>
                <a:srgbClr val="5B1D24"/>
              </a:solidFill>
              <a:latin typeface="Josefin Sans" charset="0"/>
              <a:ea typeface="Josefin Sans" charset="0"/>
              <a:cs typeface="Josefin Sans" charset="0"/>
            </a:endParaRPr>
          </a:p>
        </p:txBody>
      </p:sp>
      <p:sp>
        <p:nvSpPr>
          <p:cNvPr id="19" name="Titolo 3"/>
          <p:cNvSpPr txBox="1">
            <a:spLocks/>
          </p:cNvSpPr>
          <p:nvPr/>
        </p:nvSpPr>
        <p:spPr>
          <a:xfrm>
            <a:off x="-797842" y="-381250"/>
            <a:ext cx="6395258" cy="9767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2800">
                <a:solidFill>
                  <a:schemeClr val="bg1"/>
                </a:solidFill>
                <a:latin typeface="Josefin Sans" charset="0"/>
                <a:ea typeface="Josefin Sans" charset="0"/>
                <a:cs typeface="Josefin Sans" charset="0"/>
              </a:rPr>
              <a:t>Istituto Opera del Vocabolario</a:t>
            </a:r>
            <a:endParaRPr lang="it-IT" sz="2800" dirty="0">
              <a:solidFill>
                <a:schemeClr val="bg1"/>
              </a:solidFill>
              <a:latin typeface="Josefin Sans" charset="0"/>
              <a:ea typeface="Josefin Sans" charset="0"/>
              <a:cs typeface="Josefin Sans" charset="0"/>
            </a:endParaRPr>
          </a:p>
        </p:txBody>
      </p:sp>
      <p:sp>
        <p:nvSpPr>
          <p:cNvPr id="9" name="Segnaposto contenuto 2"/>
          <p:cNvSpPr txBox="1">
            <a:spLocks/>
          </p:cNvSpPr>
          <p:nvPr/>
        </p:nvSpPr>
        <p:spPr>
          <a:xfrm>
            <a:off x="4724400" y="3905504"/>
            <a:ext cx="4552427" cy="2709941"/>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charset="0"/>
              <a:buChar char="•"/>
            </a:pPr>
            <a:r>
              <a:rPr lang="it-IT" dirty="0">
                <a:solidFill>
                  <a:schemeClr val="accent4">
                    <a:lumMod val="50000"/>
                  </a:schemeClr>
                </a:solidFill>
              </a:rPr>
              <a:t>Ricostruzione dell’intera documentazione</a:t>
            </a:r>
          </a:p>
          <a:p>
            <a:pPr marL="342900" indent="-342900" algn="l">
              <a:buFont typeface="Arial" charset="0"/>
              <a:buChar char="•"/>
            </a:pPr>
            <a:r>
              <a:rPr lang="it-IT" dirty="0">
                <a:solidFill>
                  <a:schemeClr val="accent4">
                    <a:lumMod val="50000"/>
                  </a:schemeClr>
                </a:solidFill>
              </a:rPr>
              <a:t>Nessun privilegio per la tradizione letteraria</a:t>
            </a:r>
          </a:p>
          <a:p>
            <a:pPr marL="342900" indent="-342900" algn="l">
              <a:buFont typeface="Arial" charset="0"/>
              <a:buChar char="•"/>
            </a:pPr>
            <a:r>
              <a:rPr lang="it-IT" dirty="0">
                <a:solidFill>
                  <a:schemeClr val="accent4">
                    <a:lumMod val="50000"/>
                  </a:schemeClr>
                </a:solidFill>
              </a:rPr>
              <a:t>Controllo filologico delle fonti</a:t>
            </a:r>
          </a:p>
          <a:p>
            <a:pPr marL="342900" indent="-342900" algn="l">
              <a:buFont typeface="Arial" charset="0"/>
              <a:buChar char="•"/>
            </a:pPr>
            <a:r>
              <a:rPr lang="it-IT" dirty="0">
                <a:solidFill>
                  <a:schemeClr val="accent4">
                    <a:lumMod val="50000"/>
                  </a:schemeClr>
                </a:solidFill>
              </a:rPr>
              <a:t>Informatica</a:t>
            </a:r>
          </a:p>
          <a:p>
            <a:endParaRPr lang="it-IT" dirty="0"/>
          </a:p>
          <a:p>
            <a:endParaRPr lang="it-IT" dirty="0"/>
          </a:p>
        </p:txBody>
      </p:sp>
    </p:spTree>
    <p:extLst>
      <p:ext uri="{BB962C8B-B14F-4D97-AF65-F5344CB8AC3E}">
        <p14:creationId xmlns:p14="http://schemas.microsoft.com/office/powerpoint/2010/main" val="15407483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2">
            <a:extLst>
              <a:ext uri="{28A0092B-C50C-407E-A947-70E740481C1C}">
                <a14:useLocalDpi xmlns:a14="http://schemas.microsoft.com/office/drawing/2010/main" val="0"/>
              </a:ext>
            </a:extLst>
          </a:blip>
          <a:srcRect l="4219" r="6774"/>
          <a:stretch/>
        </p:blipFill>
        <p:spPr>
          <a:xfrm>
            <a:off x="0" y="0"/>
            <a:ext cx="9144000" cy="6858000"/>
          </a:xfrm>
          <a:prstGeom prst="rect">
            <a:avLst/>
          </a:prstGeom>
        </p:spPr>
      </p:pic>
      <p:sp>
        <p:nvSpPr>
          <p:cNvPr id="2" name="CasellaDiTesto 1"/>
          <p:cNvSpPr txBox="1"/>
          <p:nvPr/>
        </p:nvSpPr>
        <p:spPr>
          <a:xfrm>
            <a:off x="2848708" y="1263081"/>
            <a:ext cx="5756031" cy="2585323"/>
          </a:xfrm>
          <a:prstGeom prst="rect">
            <a:avLst/>
          </a:prstGeom>
          <a:noFill/>
        </p:spPr>
        <p:txBody>
          <a:bodyPr wrap="square" rtlCol="0">
            <a:spAutoFit/>
          </a:bodyPr>
          <a:lstStyle/>
          <a:p>
            <a:pPr algn="just"/>
            <a:r>
              <a:rPr lang="it-IT" dirty="0">
                <a:solidFill>
                  <a:schemeClr val="bg1"/>
                </a:solidFill>
              </a:rPr>
              <a:t>Il TLIO assume perciò un </a:t>
            </a:r>
            <a:r>
              <a:rPr lang="it-IT" u="sng" dirty="0">
                <a:solidFill>
                  <a:schemeClr val="bg1"/>
                </a:solidFill>
              </a:rPr>
              <a:t>punto di vista dall'antico al moderno opposto e complementare rispetto al Battaglia</a:t>
            </a:r>
            <a:r>
              <a:rPr lang="it-IT" dirty="0">
                <a:solidFill>
                  <a:schemeClr val="bg1"/>
                </a:solidFill>
              </a:rPr>
              <a:t>; ma poiché è fatto anche per essere agganciato ad una seconda parte che lo continui fino al presente la forma delle entrate è quella moderna fin dove ciò non crea un falso, cioè fin dove nella lingua antica è attestata almeno una forma corrispondente a quella moderna, e anche quando si deve usare come entrata una forma antica, quella moderna è presente come rinvio.</a:t>
            </a:r>
          </a:p>
        </p:txBody>
      </p:sp>
      <p:sp>
        <p:nvSpPr>
          <p:cNvPr id="4" name="CasellaDiTesto 3"/>
          <p:cNvSpPr txBox="1"/>
          <p:nvPr/>
        </p:nvSpPr>
        <p:spPr>
          <a:xfrm>
            <a:off x="2848708" y="731854"/>
            <a:ext cx="5756031"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dirty="0"/>
              <a:t>Punto di vista e scelta dell’entrata</a:t>
            </a:r>
          </a:p>
        </p:txBody>
      </p:sp>
      <p:sp>
        <p:nvSpPr>
          <p:cNvPr id="7" name="CasellaDiTesto 6"/>
          <p:cNvSpPr txBox="1"/>
          <p:nvPr/>
        </p:nvSpPr>
        <p:spPr>
          <a:xfrm>
            <a:off x="2848708" y="4784855"/>
            <a:ext cx="5756031" cy="923330"/>
          </a:xfrm>
          <a:prstGeom prst="rect">
            <a:avLst/>
          </a:prstGeom>
          <a:noFill/>
        </p:spPr>
        <p:txBody>
          <a:bodyPr wrap="square" rtlCol="0">
            <a:spAutoFit/>
          </a:bodyPr>
          <a:lstStyle/>
          <a:p>
            <a:pPr algn="just"/>
            <a:r>
              <a:rPr lang="it-IT" dirty="0">
                <a:solidFill>
                  <a:schemeClr val="bg1"/>
                </a:solidFill>
              </a:rPr>
              <a:t>Casualità delle prime attestazioni per i significati:</a:t>
            </a:r>
          </a:p>
          <a:p>
            <a:pPr algn="just"/>
            <a:r>
              <a:rPr lang="it-IT" dirty="0">
                <a:solidFill>
                  <a:schemeClr val="bg1"/>
                </a:solidFill>
              </a:rPr>
              <a:t>Testi esclusi (editi inaffidabili e inediti)</a:t>
            </a:r>
          </a:p>
          <a:p>
            <a:pPr algn="just"/>
            <a:r>
              <a:rPr lang="it-IT" dirty="0">
                <a:solidFill>
                  <a:schemeClr val="bg1"/>
                </a:solidFill>
              </a:rPr>
              <a:t>Esclusione del mondo linguistico mediolatino</a:t>
            </a:r>
          </a:p>
        </p:txBody>
      </p:sp>
      <p:sp>
        <p:nvSpPr>
          <p:cNvPr id="8" name="CasellaDiTesto 7"/>
          <p:cNvSpPr txBox="1"/>
          <p:nvPr/>
        </p:nvSpPr>
        <p:spPr>
          <a:xfrm>
            <a:off x="2848708" y="4415523"/>
            <a:ext cx="5756031"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dirty="0"/>
              <a:t>Ordinamento dei significati</a:t>
            </a:r>
          </a:p>
        </p:txBody>
      </p:sp>
    </p:spTree>
    <p:extLst>
      <p:ext uri="{BB962C8B-B14F-4D97-AF65-F5344CB8AC3E}">
        <p14:creationId xmlns:p14="http://schemas.microsoft.com/office/powerpoint/2010/main" val="3828828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tangolo 17"/>
          <p:cNvSpPr/>
          <p:nvPr/>
        </p:nvSpPr>
        <p:spPr>
          <a:xfrm>
            <a:off x="0" y="1981239"/>
            <a:ext cx="9173925" cy="927794"/>
          </a:xfrm>
          <a:prstGeom prst="rect">
            <a:avLst/>
          </a:prstGeom>
          <a:solidFill>
            <a:srgbClr val="E6A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Josefin Sans" charset="0"/>
              <a:ea typeface="Josefin Sans" charset="0"/>
              <a:cs typeface="Josefin Sans" charset="0"/>
            </a:endParaRPr>
          </a:p>
        </p:txBody>
      </p:sp>
      <p:sp>
        <p:nvSpPr>
          <p:cNvPr id="10" name="Rettangolo 9"/>
          <p:cNvSpPr/>
          <p:nvPr/>
        </p:nvSpPr>
        <p:spPr>
          <a:xfrm>
            <a:off x="-1" y="-1"/>
            <a:ext cx="9144000" cy="685801"/>
          </a:xfrm>
          <a:prstGeom prst="rect">
            <a:avLst/>
          </a:prstGeom>
          <a:ln/>
        </p:spPr>
        <p:style>
          <a:lnRef idx="0">
            <a:schemeClr val="accent4"/>
          </a:lnRef>
          <a:fillRef idx="1003">
            <a:schemeClr val="dk2"/>
          </a:fillRef>
          <a:effectRef idx="3">
            <a:schemeClr val="accent4"/>
          </a:effectRef>
          <a:fontRef idx="minor">
            <a:schemeClr val="lt1"/>
          </a:fontRef>
        </p:style>
        <p:txBody>
          <a:bodyPr rtlCol="0" anchor="ctr"/>
          <a:lstStyle/>
          <a:p>
            <a:pPr algn="ctr"/>
            <a:endParaRPr lang="it-IT"/>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9833" y="683339"/>
            <a:ext cx="3691128" cy="1210056"/>
          </a:xfrm>
          <a:prstGeom prst="rect">
            <a:avLst/>
          </a:prstGeom>
        </p:spPr>
      </p:pic>
      <p:sp>
        <p:nvSpPr>
          <p:cNvPr id="6" name="CasellaDiTesto 5"/>
          <p:cNvSpPr txBox="1"/>
          <p:nvPr/>
        </p:nvSpPr>
        <p:spPr>
          <a:xfrm>
            <a:off x="-2" y="2152748"/>
            <a:ext cx="9144001" cy="584775"/>
          </a:xfrm>
          <a:prstGeom prst="rect">
            <a:avLst/>
          </a:prstGeom>
          <a:noFill/>
        </p:spPr>
        <p:txBody>
          <a:bodyPr wrap="square" rtlCol="0">
            <a:spAutoFit/>
          </a:bodyPr>
          <a:lstStyle/>
          <a:p>
            <a:pPr algn="ctr"/>
            <a:r>
              <a:rPr lang="it-IT" sz="3200" dirty="0">
                <a:solidFill>
                  <a:srgbClr val="5B1D24"/>
                </a:solidFill>
                <a:latin typeface="Century Gothic" charset="0"/>
                <a:ea typeface="Century Gothic" charset="0"/>
                <a:cs typeface="Century Gothic" charset="0"/>
              </a:rPr>
              <a:t>Dal </a:t>
            </a:r>
            <a:r>
              <a:rPr lang="it-IT" sz="3200" i="1" dirty="0">
                <a:solidFill>
                  <a:srgbClr val="5B1D24"/>
                </a:solidFill>
                <a:latin typeface="Century Gothic" charset="0"/>
                <a:ea typeface="Century Gothic" charset="0"/>
                <a:cs typeface="Century Gothic" charset="0"/>
              </a:rPr>
              <a:t>TLIO</a:t>
            </a:r>
            <a:r>
              <a:rPr lang="it-IT" sz="3200" dirty="0">
                <a:solidFill>
                  <a:srgbClr val="5B1D24"/>
                </a:solidFill>
                <a:latin typeface="Century Gothic" charset="0"/>
                <a:ea typeface="Century Gothic" charset="0"/>
                <a:cs typeface="Century Gothic" charset="0"/>
              </a:rPr>
              <a:t> a un «</a:t>
            </a:r>
            <a:r>
              <a:rPr lang="it-IT" sz="3200" dirty="0" err="1">
                <a:solidFill>
                  <a:srgbClr val="5B1D24"/>
                </a:solidFill>
                <a:latin typeface="Century Gothic" charset="0"/>
                <a:ea typeface="Century Gothic" charset="0"/>
                <a:cs typeface="Century Gothic" charset="0"/>
              </a:rPr>
              <a:t>framework</a:t>
            </a:r>
            <a:r>
              <a:rPr lang="it-IT" sz="3200" dirty="0">
                <a:solidFill>
                  <a:srgbClr val="5B1D24"/>
                </a:solidFill>
                <a:latin typeface="Century Gothic" charset="0"/>
                <a:ea typeface="Century Gothic" charset="0"/>
                <a:cs typeface="Century Gothic" charset="0"/>
              </a:rPr>
              <a:t>» digitale</a:t>
            </a:r>
          </a:p>
        </p:txBody>
      </p:sp>
      <p:sp>
        <p:nvSpPr>
          <p:cNvPr id="19" name="Titolo 3"/>
          <p:cNvSpPr txBox="1">
            <a:spLocks/>
          </p:cNvSpPr>
          <p:nvPr/>
        </p:nvSpPr>
        <p:spPr>
          <a:xfrm>
            <a:off x="-797842" y="-381250"/>
            <a:ext cx="6395258" cy="9767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it-IT" sz="2800" dirty="0">
              <a:solidFill>
                <a:schemeClr val="bg1"/>
              </a:solidFill>
              <a:latin typeface="Josefin Sans" charset="0"/>
              <a:ea typeface="Josefin Sans" charset="0"/>
              <a:cs typeface="Josefin Sans" charset="0"/>
            </a:endParaRP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31" y="3393909"/>
            <a:ext cx="9008568" cy="2254603"/>
          </a:xfrm>
          <a:prstGeom prst="rect">
            <a:avLst/>
          </a:prstGeom>
        </p:spPr>
      </p:pic>
      <p:sp>
        <p:nvSpPr>
          <p:cNvPr id="3" name="CasellaDiTesto 2"/>
          <p:cNvSpPr txBox="1"/>
          <p:nvPr/>
        </p:nvSpPr>
        <p:spPr>
          <a:xfrm>
            <a:off x="3381357" y="5656614"/>
            <a:ext cx="2516715" cy="646331"/>
          </a:xfrm>
          <a:prstGeom prst="rect">
            <a:avLst/>
          </a:prstGeom>
          <a:noFill/>
        </p:spPr>
        <p:txBody>
          <a:bodyPr wrap="none" rtlCol="0">
            <a:spAutoFit/>
          </a:bodyPr>
          <a:lstStyle/>
          <a:p>
            <a:r>
              <a:rPr lang="it-IT" sz="3600"/>
              <a:t>(CQS / DWS)</a:t>
            </a:r>
            <a:endParaRPr lang="it-IT" sz="3600" dirty="0"/>
          </a:p>
        </p:txBody>
      </p:sp>
    </p:spTree>
    <p:extLst>
      <p:ext uri="{BB962C8B-B14F-4D97-AF65-F5344CB8AC3E}">
        <p14:creationId xmlns:p14="http://schemas.microsoft.com/office/powerpoint/2010/main" val="1472850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B09C31-A936-EE4D-ADB5-90EA1F1BD391}"/>
              </a:ext>
            </a:extLst>
          </p:cNvPr>
          <p:cNvSpPr>
            <a:spLocks noGrp="1"/>
          </p:cNvSpPr>
          <p:nvPr>
            <p:ph type="title"/>
          </p:nvPr>
        </p:nvSpPr>
        <p:spPr>
          <a:xfrm>
            <a:off x="3724072" y="629268"/>
            <a:ext cx="4939868" cy="1286160"/>
          </a:xfrm>
        </p:spPr>
        <p:txBody>
          <a:bodyPr anchor="b">
            <a:normAutofit/>
          </a:bodyPr>
          <a:lstStyle/>
          <a:p>
            <a:r>
              <a:rPr lang="it-IT" dirty="0"/>
              <a:t>Lessicografia	</a:t>
            </a:r>
          </a:p>
        </p:txBody>
      </p:sp>
      <p:pic>
        <p:nvPicPr>
          <p:cNvPr id="6" name="Picture 5">
            <a:extLst>
              <a:ext uri="{FF2B5EF4-FFF2-40B4-BE49-F238E27FC236}">
                <a16:creationId xmlns:a16="http://schemas.microsoft.com/office/drawing/2014/main" id="{09E7F0F3-776C-A2CA-0E77-3B20CA001564}"/>
              </a:ext>
            </a:extLst>
          </p:cNvPr>
          <p:cNvPicPr>
            <a:picLocks noChangeAspect="1"/>
          </p:cNvPicPr>
          <p:nvPr/>
        </p:nvPicPr>
        <p:blipFill rotWithShape="1">
          <a:blip r:embed="rId2"/>
          <a:srcRect l="24349" r="41812" b="-1"/>
          <a:stretch/>
        </p:blipFill>
        <p:spPr>
          <a:xfrm>
            <a:off x="20" y="10"/>
            <a:ext cx="3476673" cy="6857990"/>
          </a:xfrm>
          <a:prstGeom prst="rect">
            <a:avLst/>
          </a:prstGeom>
          <a:effectLst/>
        </p:spPr>
      </p:pic>
      <p:graphicFrame>
        <p:nvGraphicFramePr>
          <p:cNvPr id="5" name="Segnaposto contenuto 2">
            <a:extLst>
              <a:ext uri="{FF2B5EF4-FFF2-40B4-BE49-F238E27FC236}">
                <a16:creationId xmlns:a16="http://schemas.microsoft.com/office/drawing/2014/main" id="{3399AD05-9260-1F42-BD33-769D942CB52C}"/>
              </a:ext>
            </a:extLst>
          </p:cNvPr>
          <p:cNvGraphicFramePr>
            <a:graphicFrameLocks noGrp="1"/>
          </p:cNvGraphicFramePr>
          <p:nvPr>
            <p:ph idx="1"/>
          </p:nvPr>
        </p:nvGraphicFramePr>
        <p:xfrm>
          <a:off x="3724073" y="2438400"/>
          <a:ext cx="4939867"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22048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7C6712-F50D-A548-BBBC-2E72127FB80F}"/>
              </a:ext>
            </a:extLst>
          </p:cNvPr>
          <p:cNvSpPr>
            <a:spLocks noGrp="1"/>
          </p:cNvSpPr>
          <p:nvPr>
            <p:ph type="title"/>
          </p:nvPr>
        </p:nvSpPr>
        <p:spPr/>
        <p:txBody>
          <a:bodyPr/>
          <a:lstStyle/>
          <a:p>
            <a:r>
              <a:rPr lang="it-IT" dirty="0"/>
              <a:t>Thesaurus</a:t>
            </a:r>
          </a:p>
        </p:txBody>
      </p:sp>
      <p:graphicFrame>
        <p:nvGraphicFramePr>
          <p:cNvPr id="5" name="Segnaposto contenuto 2">
            <a:extLst>
              <a:ext uri="{FF2B5EF4-FFF2-40B4-BE49-F238E27FC236}">
                <a16:creationId xmlns:a16="http://schemas.microsoft.com/office/drawing/2014/main" id="{CAA02F5C-B337-D7F7-8526-F5D64EA8C1F5}"/>
              </a:ext>
            </a:extLst>
          </p:cNvPr>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1247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9CA064-D26F-4D43-B6BE-D68B84B57EA5}"/>
              </a:ext>
            </a:extLst>
          </p:cNvPr>
          <p:cNvSpPr>
            <a:spLocks noGrp="1"/>
          </p:cNvSpPr>
          <p:nvPr>
            <p:ph type="title"/>
          </p:nvPr>
        </p:nvSpPr>
        <p:spPr>
          <a:xfrm>
            <a:off x="3724072" y="629268"/>
            <a:ext cx="4939868" cy="1286160"/>
          </a:xfrm>
        </p:spPr>
        <p:txBody>
          <a:bodyPr anchor="b">
            <a:normAutofit/>
          </a:bodyPr>
          <a:lstStyle/>
          <a:p>
            <a:r>
              <a:rPr lang="it-IT" dirty="0"/>
              <a:t>Macrostruttura</a:t>
            </a:r>
          </a:p>
        </p:txBody>
      </p:sp>
      <p:pic>
        <p:nvPicPr>
          <p:cNvPr id="6" name="Picture 5">
            <a:extLst>
              <a:ext uri="{FF2B5EF4-FFF2-40B4-BE49-F238E27FC236}">
                <a16:creationId xmlns:a16="http://schemas.microsoft.com/office/drawing/2014/main" id="{573936D7-5787-7599-FFBC-76DC97B00FC2}"/>
              </a:ext>
            </a:extLst>
          </p:cNvPr>
          <p:cNvPicPr>
            <a:picLocks noChangeAspect="1"/>
          </p:cNvPicPr>
          <p:nvPr/>
        </p:nvPicPr>
        <p:blipFill rotWithShape="1">
          <a:blip r:embed="rId2"/>
          <a:srcRect l="24748" r="41413" b="-1"/>
          <a:stretch/>
        </p:blipFill>
        <p:spPr>
          <a:xfrm>
            <a:off x="20" y="10"/>
            <a:ext cx="3476673" cy="6857990"/>
          </a:xfrm>
          <a:prstGeom prst="rect">
            <a:avLst/>
          </a:prstGeom>
          <a:effectLst/>
        </p:spPr>
      </p:pic>
      <p:graphicFrame>
        <p:nvGraphicFramePr>
          <p:cNvPr id="5" name="Segnaposto contenuto 2">
            <a:extLst>
              <a:ext uri="{FF2B5EF4-FFF2-40B4-BE49-F238E27FC236}">
                <a16:creationId xmlns:a16="http://schemas.microsoft.com/office/drawing/2014/main" id="{848F2FF2-DAAA-4324-446F-46A01C18A9A5}"/>
              </a:ext>
            </a:extLst>
          </p:cNvPr>
          <p:cNvGraphicFramePr>
            <a:graphicFrameLocks noGrp="1"/>
          </p:cNvGraphicFramePr>
          <p:nvPr>
            <p:ph idx="1"/>
          </p:nvPr>
        </p:nvGraphicFramePr>
        <p:xfrm>
          <a:off x="3724073" y="2438400"/>
          <a:ext cx="4939867"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9938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9CA064-D26F-4D43-B6BE-D68B84B57EA5}"/>
              </a:ext>
            </a:extLst>
          </p:cNvPr>
          <p:cNvSpPr>
            <a:spLocks noGrp="1"/>
          </p:cNvSpPr>
          <p:nvPr>
            <p:ph type="title"/>
          </p:nvPr>
        </p:nvSpPr>
        <p:spPr>
          <a:xfrm>
            <a:off x="3724072" y="629268"/>
            <a:ext cx="4939868" cy="1286160"/>
          </a:xfrm>
        </p:spPr>
        <p:txBody>
          <a:bodyPr anchor="b">
            <a:normAutofit/>
          </a:bodyPr>
          <a:lstStyle/>
          <a:p>
            <a:r>
              <a:rPr lang="it-IT" dirty="0"/>
              <a:t>Microstruttura</a:t>
            </a:r>
          </a:p>
        </p:txBody>
      </p:sp>
      <p:pic>
        <p:nvPicPr>
          <p:cNvPr id="6" name="Picture 5">
            <a:extLst>
              <a:ext uri="{FF2B5EF4-FFF2-40B4-BE49-F238E27FC236}">
                <a16:creationId xmlns:a16="http://schemas.microsoft.com/office/drawing/2014/main" id="{573936D7-5787-7599-FFBC-76DC97B00FC2}"/>
              </a:ext>
            </a:extLst>
          </p:cNvPr>
          <p:cNvPicPr>
            <a:picLocks noChangeAspect="1"/>
          </p:cNvPicPr>
          <p:nvPr/>
        </p:nvPicPr>
        <p:blipFill rotWithShape="1">
          <a:blip r:embed="rId2"/>
          <a:srcRect l="24748" r="41413" b="-1"/>
          <a:stretch/>
        </p:blipFill>
        <p:spPr>
          <a:xfrm>
            <a:off x="20" y="10"/>
            <a:ext cx="3476673" cy="6857990"/>
          </a:xfrm>
          <a:prstGeom prst="rect">
            <a:avLst/>
          </a:prstGeom>
          <a:effectLst/>
        </p:spPr>
      </p:pic>
      <p:graphicFrame>
        <p:nvGraphicFramePr>
          <p:cNvPr id="5" name="Segnaposto contenuto 2">
            <a:extLst>
              <a:ext uri="{FF2B5EF4-FFF2-40B4-BE49-F238E27FC236}">
                <a16:creationId xmlns:a16="http://schemas.microsoft.com/office/drawing/2014/main" id="{848F2FF2-DAAA-4324-446F-46A01C18A9A5}"/>
              </a:ext>
            </a:extLst>
          </p:cNvPr>
          <p:cNvGraphicFramePr>
            <a:graphicFrameLocks noGrp="1"/>
          </p:cNvGraphicFramePr>
          <p:nvPr>
            <p:ph idx="1"/>
          </p:nvPr>
        </p:nvGraphicFramePr>
        <p:xfrm>
          <a:off x="3724073" y="2438400"/>
          <a:ext cx="4939867"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57273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arrotondato 1"/>
          <p:cNvSpPr/>
          <p:nvPr/>
        </p:nvSpPr>
        <p:spPr>
          <a:xfrm>
            <a:off x="279400" y="419100"/>
            <a:ext cx="8470900" cy="23495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arrotondato 6"/>
          <p:cNvSpPr/>
          <p:nvPr/>
        </p:nvSpPr>
        <p:spPr>
          <a:xfrm>
            <a:off x="279400" y="3133902"/>
            <a:ext cx="8470900" cy="234950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egnaposto contenuto 2"/>
          <p:cNvSpPr>
            <a:spLocks noGrp="1"/>
          </p:cNvSpPr>
          <p:nvPr>
            <p:ph idx="1"/>
          </p:nvPr>
        </p:nvSpPr>
        <p:spPr>
          <a:xfrm>
            <a:off x="644769" y="814524"/>
            <a:ext cx="7886700" cy="4821359"/>
          </a:xfrm>
        </p:spPr>
        <p:txBody>
          <a:bodyPr>
            <a:normAutofit/>
          </a:bodyPr>
          <a:lstStyle/>
          <a:p>
            <a:pPr marL="0" indent="0">
              <a:buNone/>
            </a:pPr>
            <a:r>
              <a:rPr lang="en-US" b="1" dirty="0">
                <a:solidFill>
                  <a:srgbClr val="C00000"/>
                </a:solidFill>
              </a:rPr>
              <a:t>Born digital</a:t>
            </a:r>
            <a:br>
              <a:rPr lang="en-US" dirty="0">
                <a:solidFill>
                  <a:schemeClr val="accent1"/>
                </a:solidFill>
              </a:rPr>
            </a:br>
            <a:r>
              <a:rPr lang="en-US" sz="2400" dirty="0">
                <a:solidFill>
                  <a:schemeClr val="accent1"/>
                </a:solidFill>
              </a:rPr>
              <a:t>a dictionary conceptualized for the electronic medium, offering radically different options for organization and presentation of lexical information</a:t>
            </a:r>
          </a:p>
          <a:p>
            <a:pPr marL="0" indent="0">
              <a:buNone/>
            </a:pPr>
            <a:endParaRPr lang="it-IT" dirty="0">
              <a:solidFill>
                <a:schemeClr val="accent1"/>
              </a:solidFill>
            </a:endParaRPr>
          </a:p>
          <a:p>
            <a:pPr marL="0" indent="0">
              <a:buNone/>
            </a:pPr>
            <a:endParaRPr lang="it-IT" dirty="0">
              <a:solidFill>
                <a:schemeClr val="accent1"/>
              </a:solidFill>
            </a:endParaRPr>
          </a:p>
          <a:p>
            <a:pPr marL="0" indent="0">
              <a:buNone/>
            </a:pPr>
            <a:r>
              <a:rPr lang="en-US" b="1" dirty="0">
                <a:solidFill>
                  <a:srgbClr val="C00000"/>
                </a:solidFill>
              </a:rPr>
              <a:t>Retro digitization</a:t>
            </a:r>
          </a:p>
          <a:p>
            <a:pPr marL="0" indent="0">
              <a:buNone/>
            </a:pPr>
            <a:r>
              <a:rPr lang="en-US" sz="2400" dirty="0">
                <a:solidFill>
                  <a:schemeClr val="accent1"/>
                </a:solidFill>
              </a:rPr>
              <a:t>the process of converting a dictionary published in paper</a:t>
            </a:r>
            <a:r>
              <a:rPr lang="it-IT" sz="2400" dirty="0">
                <a:solidFill>
                  <a:schemeClr val="accent1"/>
                </a:solidFill>
              </a:rPr>
              <a:t> </a:t>
            </a:r>
            <a:r>
              <a:rPr lang="en-US" sz="2400" dirty="0">
                <a:solidFill>
                  <a:schemeClr val="accent1"/>
                </a:solidFill>
              </a:rPr>
              <a:t>into a digital, computer-readable format, which involves not only scanning and </a:t>
            </a:r>
            <a:r>
              <a:rPr lang="en-US" sz="2400" dirty="0" err="1">
                <a:solidFill>
                  <a:schemeClr val="accent1"/>
                </a:solidFill>
              </a:rPr>
              <a:t>OCRing</a:t>
            </a:r>
            <a:r>
              <a:rPr lang="en-US" sz="2400" dirty="0">
                <a:solidFill>
                  <a:schemeClr val="accent1"/>
                </a:solidFill>
              </a:rPr>
              <a:t> but also data</a:t>
            </a:r>
            <a:r>
              <a:rPr lang="it-IT" sz="2400" dirty="0">
                <a:solidFill>
                  <a:schemeClr val="accent1"/>
                </a:solidFill>
              </a:rPr>
              <a:t> </a:t>
            </a:r>
            <a:r>
              <a:rPr lang="en-US" sz="2400" dirty="0">
                <a:solidFill>
                  <a:schemeClr val="accent1"/>
                </a:solidFill>
              </a:rPr>
              <a:t>encoding and enrichment</a:t>
            </a:r>
            <a:endParaRPr lang="it-IT" sz="2400" dirty="0">
              <a:solidFill>
                <a:schemeClr val="accent1"/>
              </a:solidFill>
            </a:endParaRPr>
          </a:p>
        </p:txBody>
      </p:sp>
      <p:pic>
        <p:nvPicPr>
          <p:cNvPr id="1026" name="Picture 2" descr="LEXIS"/>
          <p:cNvPicPr>
            <a:picLocks noChangeAspect="1" noChangeArrowheads="1"/>
          </p:cNvPicPr>
          <p:nvPr/>
        </p:nvPicPr>
        <p:blipFill rotWithShape="1">
          <a:blip r:embed="rId2">
            <a:extLst>
              <a:ext uri="{28A0092B-C50C-407E-A947-70E740481C1C}">
                <a14:useLocalDpi xmlns:a14="http://schemas.microsoft.com/office/drawing/2010/main" val="0"/>
              </a:ext>
            </a:extLst>
          </a:blip>
          <a:srcRect t="19557"/>
          <a:stretch/>
        </p:blipFill>
        <p:spPr bwMode="auto">
          <a:xfrm>
            <a:off x="5005753" y="5597701"/>
            <a:ext cx="3376246" cy="875391"/>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5591907" y="6115485"/>
            <a:ext cx="2534668" cy="369332"/>
          </a:xfrm>
          <a:prstGeom prst="rect">
            <a:avLst/>
          </a:prstGeom>
          <a:noFill/>
        </p:spPr>
        <p:txBody>
          <a:bodyPr wrap="none" rtlCol="0">
            <a:spAutoFit/>
          </a:bodyPr>
          <a:lstStyle/>
          <a:p>
            <a:r>
              <a:rPr lang="it-IT" dirty="0" err="1">
                <a:solidFill>
                  <a:schemeClr val="accent5">
                    <a:lumMod val="75000"/>
                  </a:schemeClr>
                </a:solidFill>
              </a:rPr>
              <a:t>Deliverable</a:t>
            </a:r>
            <a:r>
              <a:rPr lang="it-IT" dirty="0">
                <a:solidFill>
                  <a:schemeClr val="accent5">
                    <a:lumMod val="75000"/>
                  </a:schemeClr>
                </a:solidFill>
              </a:rPr>
              <a:t> 1.1 p. 27</a:t>
            </a:r>
          </a:p>
        </p:txBody>
      </p:sp>
    </p:spTree>
    <p:extLst>
      <p:ext uri="{BB962C8B-B14F-4D97-AF65-F5344CB8AC3E}">
        <p14:creationId xmlns:p14="http://schemas.microsoft.com/office/powerpoint/2010/main" val="1868645874"/>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3977</TotalTime>
  <Words>3744</Words>
  <Application>Microsoft Macintosh PowerPoint</Application>
  <PresentationFormat>Presentazione su schermo (4:3)</PresentationFormat>
  <Paragraphs>313</Paragraphs>
  <Slides>42</Slides>
  <Notes>0</Notes>
  <HiddenSlides>0</HiddenSlides>
  <MMClips>1</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42</vt:i4>
      </vt:variant>
    </vt:vector>
  </HeadingPairs>
  <TitlesOfParts>
    <vt:vector size="53" baseType="lpstr">
      <vt:lpstr>Arial</vt:lpstr>
      <vt:lpstr>Calibri</vt:lpstr>
      <vt:lpstr>Century Gothic</vt:lpstr>
      <vt:lpstr>Courier</vt:lpstr>
      <vt:lpstr>Courier New</vt:lpstr>
      <vt:lpstr>Helvetica</vt:lpstr>
      <vt:lpstr>Josefin Sans</vt:lpstr>
      <vt:lpstr>Lucida Console</vt:lpstr>
      <vt:lpstr>Times New Roman</vt:lpstr>
      <vt:lpstr>Wingdings</vt:lpstr>
      <vt:lpstr>Tema di Office</vt:lpstr>
      <vt:lpstr>Presentazione standard di PowerPoint</vt:lpstr>
      <vt:lpstr>Presentazione standard di PowerPoint</vt:lpstr>
      <vt:lpstr>Dizionario e vocabolario</vt:lpstr>
      <vt:lpstr>De Mauro</vt:lpstr>
      <vt:lpstr>Lessicografia </vt:lpstr>
      <vt:lpstr>Thesaurus</vt:lpstr>
      <vt:lpstr>Macrostruttura</vt:lpstr>
      <vt:lpstr>Microstruttura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Crusca &lt;hom&gt;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Tommaseo-Bellini (1861-1879)</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OVI / TLIO</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Salvatore Arcidiacono</dc:creator>
  <cp:lastModifiedBy>Salvatore Arcidiacono</cp:lastModifiedBy>
  <cp:revision>65</cp:revision>
  <dcterms:created xsi:type="dcterms:W3CDTF">2020-05-11T20:23:49Z</dcterms:created>
  <dcterms:modified xsi:type="dcterms:W3CDTF">2024-06-01T06:26:39Z</dcterms:modified>
</cp:coreProperties>
</file>